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3" r:id="rId2"/>
    <p:sldId id="264" r:id="rId3"/>
    <p:sldId id="265" r:id="rId4"/>
    <p:sldId id="266" r:id="rId5"/>
    <p:sldId id="267" r:id="rId6"/>
    <p:sldId id="293" r:id="rId7"/>
    <p:sldId id="268" r:id="rId8"/>
    <p:sldId id="270" r:id="rId9"/>
    <p:sldId id="269" r:id="rId10"/>
    <p:sldId id="271" r:id="rId11"/>
    <p:sldId id="273" r:id="rId12"/>
    <p:sldId id="323" r:id="rId13"/>
    <p:sldId id="275" r:id="rId14"/>
    <p:sldId id="314" r:id="rId15"/>
    <p:sldId id="256" r:id="rId16"/>
    <p:sldId id="276" r:id="rId17"/>
    <p:sldId id="324" r:id="rId18"/>
    <p:sldId id="317" r:id="rId19"/>
    <p:sldId id="292" r:id="rId20"/>
    <p:sldId id="291" r:id="rId21"/>
    <p:sldId id="299" r:id="rId22"/>
    <p:sldId id="322" r:id="rId23"/>
    <p:sldId id="300" r:id="rId24"/>
    <p:sldId id="321" r:id="rId25"/>
    <p:sldId id="294" r:id="rId26"/>
    <p:sldId id="301" r:id="rId27"/>
    <p:sldId id="302" r:id="rId28"/>
    <p:sldId id="303" r:id="rId29"/>
    <p:sldId id="304" r:id="rId30"/>
    <p:sldId id="298" r:id="rId31"/>
    <p:sldId id="305" r:id="rId32"/>
    <p:sldId id="306" r:id="rId33"/>
    <p:sldId id="307" r:id="rId34"/>
    <p:sldId id="308" r:id="rId35"/>
    <p:sldId id="318" r:id="rId36"/>
    <p:sldId id="287" r:id="rId37"/>
    <p:sldId id="288" r:id="rId38"/>
    <p:sldId id="289" r:id="rId39"/>
    <p:sldId id="31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9ED5"/>
    <a:srgbClr val="46D659"/>
    <a:srgbClr val="46B2E2"/>
    <a:srgbClr val="F9BB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567"/>
  </p:normalViewPr>
  <p:slideViewPr>
    <p:cSldViewPr snapToGrid="0">
      <p:cViewPr varScale="1">
        <p:scale>
          <a:sx n="173" d="100"/>
          <a:sy n="173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0EEF2-8625-7A48-A31C-3F5525EB59BE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A546A-2683-894C-A043-8AFDB486A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4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A546A-2683-894C-A043-8AFDB486AB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7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DC76-D0B1-4BAC-CDC8-E2DE559A3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8FA71-3740-1620-3B91-CC3EEF898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A57AD-F2EC-21CB-FBE1-69ACFEB3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E4EA-2626-048B-1573-22C5E2924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51407-C8D6-1EF5-233F-43B48964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6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4A3B-E905-5A7C-75B1-E7E7AAC6C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6AE15-8827-1E37-17CD-401BFCE6E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C7E5B-B0F1-AA34-E3FF-DE9AC34FC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B9C35-615F-B808-0F72-225A35A0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2FB-4A41-3FEB-25B5-436074A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5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86EB2-D09C-F80A-076A-1D17315B4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68FC1-50A7-81F2-4229-231BC3527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26B3B-2591-E8D7-35C5-4B292591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A4B7D-9D08-372A-0C20-DCF659E6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70855-AE3A-AA61-3160-049FC720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7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735D9C-EEFB-4D7C-8A2D-235DB8EE4133}"/>
              </a:ext>
            </a:extLst>
          </p:cNvPr>
          <p:cNvSpPr/>
          <p:nvPr userDrawn="1"/>
        </p:nvSpPr>
        <p:spPr>
          <a:xfrm>
            <a:off x="365620" y="1080178"/>
            <a:ext cx="11538532" cy="539661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156FC7-BE7E-4FA4-9FD1-248F85223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22" y="1160112"/>
            <a:ext cx="11386657" cy="5513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DD21DF-A975-4B7A-886B-0C3D86B0D1F0}"/>
              </a:ext>
            </a:extLst>
          </p:cNvPr>
          <p:cNvGrpSpPr/>
          <p:nvPr userDrawn="1"/>
        </p:nvGrpSpPr>
        <p:grpSpPr>
          <a:xfrm>
            <a:off x="291517" y="75270"/>
            <a:ext cx="11608965" cy="895641"/>
            <a:chOff x="291517" y="233216"/>
            <a:chExt cx="11608965" cy="89564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A5C329-8BFE-45F7-B144-8AE9BF6D6F3D}"/>
                </a:ext>
              </a:extLst>
            </p:cNvPr>
            <p:cNvGrpSpPr/>
            <p:nvPr/>
          </p:nvGrpSpPr>
          <p:grpSpPr>
            <a:xfrm>
              <a:off x="291517" y="233216"/>
              <a:ext cx="11608965" cy="895641"/>
              <a:chOff x="110455" y="294983"/>
              <a:chExt cx="11608965" cy="1585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043B00-E872-4199-A6A7-CC692CD1C91D}"/>
                  </a:ext>
                </a:extLst>
              </p:cNvPr>
              <p:cNvSpPr/>
              <p:nvPr/>
            </p:nvSpPr>
            <p:spPr>
              <a:xfrm>
                <a:off x="184558" y="294983"/>
                <a:ext cx="11534862" cy="15855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3200" dirty="0">
                  <a:solidFill>
                    <a:schemeClr val="tx1"/>
                  </a:solidFill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28E28A-F436-443D-AF5A-2148DC477E32}"/>
                  </a:ext>
                </a:extLst>
              </p:cNvPr>
              <p:cNvSpPr/>
              <p:nvPr/>
            </p:nvSpPr>
            <p:spPr>
              <a:xfrm>
                <a:off x="110455" y="620823"/>
                <a:ext cx="148206" cy="93383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39100B-FF91-4FEF-9AFD-8839A15BA440}"/>
                </a:ext>
              </a:extLst>
            </p:cNvPr>
            <p:cNvCxnSpPr>
              <a:cxnSpLocks/>
            </p:cNvCxnSpPr>
            <p:nvPr/>
          </p:nvCxnSpPr>
          <p:spPr>
            <a:xfrm>
              <a:off x="11812794" y="290367"/>
              <a:ext cx="0" cy="75270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74CF1C2-1889-4903-97DC-0C9B1CDEC4D0}"/>
              </a:ext>
            </a:extLst>
          </p:cNvPr>
          <p:cNvSpPr txBox="1"/>
          <p:nvPr userDrawn="1"/>
        </p:nvSpPr>
        <p:spPr>
          <a:xfrm>
            <a:off x="291517" y="6560459"/>
            <a:ext cx="155760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venir Next LT Pro" panose="020B0504020202020204" pitchFamily="34" charset="0"/>
              </a:rPr>
              <a:t>UM Colloquium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6D7CE37-711A-4E01-BE0A-3D60EF48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26" y="132421"/>
            <a:ext cx="11211269" cy="75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EC1B5A-D32B-32AA-37A6-3B3F88D36026}"/>
              </a:ext>
            </a:extLst>
          </p:cNvPr>
          <p:cNvSpPr txBox="1"/>
          <p:nvPr userDrawn="1"/>
        </p:nvSpPr>
        <p:spPr>
          <a:xfrm>
            <a:off x="5217160" y="6540912"/>
            <a:ext cx="1757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  <a:latin typeface="Avenir Next LT Pro" panose="020B050402020202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Avenir Next LT Pro" panose="020B0504020202020204" pitchFamily="34" charset="0"/>
              </a:rPr>
              <a:t>19 Sep 2024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3419F-A8EA-B265-5613-04ABEF59E50A}"/>
              </a:ext>
            </a:extLst>
          </p:cNvPr>
          <p:cNvSpPr txBox="1"/>
          <p:nvPr userDrawn="1"/>
        </p:nvSpPr>
        <p:spPr>
          <a:xfrm>
            <a:off x="8991600" y="6540913"/>
            <a:ext cx="3200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Avenir Next LT Pro" panose="020B0504020202020204" pitchFamily="34" charset="0"/>
              </a:rPr>
              <a:t> </a:t>
            </a:r>
            <a:r>
              <a:rPr lang="en-US" sz="1400" dirty="0" err="1">
                <a:latin typeface="Avenir Next LT Pro" panose="020B0504020202020204" pitchFamily="34" charset="0"/>
              </a:rPr>
              <a:t>lapearce@umich.edu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338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042B-D2D1-B9FB-1BBC-F1336D23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7C558-1175-1212-88DA-63D5F3065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6021C-5A2C-EBAC-D8A0-E5967917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A841A-949B-C1E8-5CB5-12C7D262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A24C9-AD2F-DAF9-243D-8E8D561D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25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C5C2-4BF7-D519-1B15-8FE570A2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178F-5585-4B06-43DD-16FB232AD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C44BC-3CCF-5C72-A937-DD71AEFA2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78147-3DAF-844F-03E4-CF374B5E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6B7EA-213E-5579-E712-80551B75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9CF80-1B9E-A6AC-45B7-B4DC5EBF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6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3F89-DC53-F325-12ED-C109019C5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A3007-28A9-E824-6952-F9C57E9FE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AD35-7350-E81E-562F-5C89581C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CEF00-3B87-5D67-5656-864B47CED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B6A96-8977-1095-BAEB-20B2E7EAF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9A4189-0D35-EEDC-D64C-33E0E166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23B1BA-E30A-AF55-7EE1-A386B140F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6FFD6-BF05-C8D1-349B-D584C546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0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87EB-9758-3EDB-D937-EB894B5E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DFE27-7771-74D1-6DDD-09395DF9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82E91-F1C8-32C2-3484-125585E2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0B749-C1E1-1F62-57A0-D7E2D4BC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6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25883-C8BD-6BA7-830D-B665826A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D3398-6A3C-FAF5-7350-91C956BB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8251A-8D36-8565-8382-81CE8033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8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28BA-40BF-A5B1-9D99-55204DDF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8D8F3-12E9-DB7E-9ED9-05FE4F1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A9D83-A30E-39D1-7595-EF87CB551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C0FC3-95DA-B4E1-76C0-39310318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A4EC0-8910-ABE6-35FE-C88B50903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11B5E-AD38-2530-1B68-1A237523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1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D0BC-E94F-97CA-C4DF-DB043D43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2B18F6-8143-941E-3958-7ADF91215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87118-7D10-7B6A-1EE8-E8D8CDCAB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78DFE-7C34-63EC-4647-1A7E06A9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1C44A-673C-8E82-1AB4-CD47A53B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CF207-217F-B751-D823-C0AC0B32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2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0B492-A992-1508-24F3-AA6C67B67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4E27B-4C3E-6628-FFEF-7DB0D1D35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18D98-F37C-AAC1-303A-91CDBD7E8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6BF669-6D79-A549-9D2D-E47B269776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68D80-7BA1-D3C9-12A1-48C7B0359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7B12B-91F4-3A41-6F7D-367738831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223ADB-05B7-4D4C-99B7-32954A270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9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planet with rings around it&#10;&#10;Description automatically generated">
            <a:extLst>
              <a:ext uri="{FF2B5EF4-FFF2-40B4-BE49-F238E27FC236}">
                <a16:creationId xmlns:a16="http://schemas.microsoft.com/office/drawing/2014/main" id="{8ABA5310-678C-64CF-6DF5-CB32BB76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9" b="9090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104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9A1931-9462-B825-B5F3-316F23196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100" i="1"/>
              <a:t>Towards reflected light exoplanet detection with extreme AO and ELTs</a:t>
            </a:r>
            <a:endParaRPr lang="en-US" sz="41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E2D89AC-3353-E45E-9E11-0D5DA044C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Logan Pearce</a:t>
            </a:r>
          </a:p>
          <a:p>
            <a:pPr algn="l"/>
            <a:r>
              <a:rPr lang="en-US" sz="2000" dirty="0"/>
              <a:t>ELT Fellow, U-M Astronomy</a:t>
            </a:r>
          </a:p>
          <a:p>
            <a:pPr algn="l"/>
            <a:endParaRPr lang="en-US" sz="2000" dirty="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4A265-F38E-D226-6A0A-D1B70851887F}"/>
              </a:ext>
            </a:extLst>
          </p:cNvPr>
          <p:cNvSpPr txBox="1"/>
          <p:nvPr/>
        </p:nvSpPr>
        <p:spPr>
          <a:xfrm>
            <a:off x="4787789" y="6334940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Colloquium 19 Sep 2024</a:t>
            </a:r>
          </a:p>
        </p:txBody>
      </p:sp>
      <p:pic>
        <p:nvPicPr>
          <p:cNvPr id="1028" name="Picture 4" descr="University of Arizona Looks to 'Reset' Athletics Budget | Athletic Business">
            <a:extLst>
              <a:ext uri="{FF2B5EF4-FFF2-40B4-BE49-F238E27FC236}">
                <a16:creationId xmlns:a16="http://schemas.microsoft.com/office/drawing/2014/main" id="{46DCD466-7B29-6C77-5E76-3509D0B2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01" y="4841964"/>
            <a:ext cx="1564891" cy="144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Michigan | Ann Arbor MI">
            <a:extLst>
              <a:ext uri="{FF2B5EF4-FFF2-40B4-BE49-F238E27FC236}">
                <a16:creationId xmlns:a16="http://schemas.microsoft.com/office/drawing/2014/main" id="{0F618ACD-01E9-355E-0A49-638759CBD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08" y="3458633"/>
            <a:ext cx="1629638" cy="162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Up Arrow 2">
            <a:extLst>
              <a:ext uri="{FF2B5EF4-FFF2-40B4-BE49-F238E27FC236}">
                <a16:creationId xmlns:a16="http://schemas.microsoft.com/office/drawing/2014/main" id="{3766B991-C713-48E8-D066-6F8E0353AB25}"/>
              </a:ext>
            </a:extLst>
          </p:cNvPr>
          <p:cNvSpPr/>
          <p:nvPr/>
        </p:nvSpPr>
        <p:spPr>
          <a:xfrm rot="18891819">
            <a:off x="6082326" y="5365218"/>
            <a:ext cx="1216152" cy="731520"/>
          </a:xfrm>
          <a:prstGeom prst="curvedUpArrow">
            <a:avLst/>
          </a:prstGeom>
          <a:solidFill>
            <a:srgbClr val="0E9ED5"/>
          </a:solidFill>
          <a:ln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1336B2-C46B-E6F7-C575-DA51AF9B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893" y="164060"/>
            <a:ext cx="9890214" cy="7527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Detecting nearby planets in reflected light is the ultimate science goal of </a:t>
            </a:r>
            <a:r>
              <a:rPr lang="en-US" sz="2800" dirty="0" err="1"/>
              <a:t>MagAO</a:t>
            </a:r>
            <a:r>
              <a:rPr lang="en-US" sz="2800" dirty="0"/>
              <a:t>-X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58DE88-337B-146D-2818-2261DA0F4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30" y="2006599"/>
            <a:ext cx="3430954" cy="4310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D7E52-26AB-971C-69A8-E46759DC1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81" y="1633761"/>
            <a:ext cx="9654903" cy="468382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78C1AB6-79D3-5760-ABD9-1C1FDB2FB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0944" y="1248800"/>
            <a:ext cx="1645726" cy="757799"/>
          </a:xfrm>
          <a:prstGeom prst="rect">
            <a:avLst/>
          </a:prstGeom>
        </p:spPr>
      </p:pic>
      <p:pic>
        <p:nvPicPr>
          <p:cNvPr id="4" name="Picture 4" descr="University of Arizona Looks to 'Reset' Athletics Budget | Athletic Business">
            <a:extLst>
              <a:ext uri="{FF2B5EF4-FFF2-40B4-BE49-F238E27FC236}">
                <a16:creationId xmlns:a16="http://schemas.microsoft.com/office/drawing/2014/main" id="{4555E51A-12B1-E102-C4E6-B8F9A631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465" y="2044855"/>
            <a:ext cx="1323765" cy="122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19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208ADFB-763D-08D6-54D1-FDE29E403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26" y="132421"/>
            <a:ext cx="11211269" cy="752700"/>
          </a:xfrm>
        </p:spPr>
        <p:txBody>
          <a:bodyPr>
            <a:noAutofit/>
          </a:bodyPr>
          <a:lstStyle/>
          <a:p>
            <a:r>
              <a:rPr lang="en-US" sz="3200" dirty="0"/>
              <a:t>Adaptive Optics is how we achieve diffraction limited imaging from the 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8AEC2-23FC-8727-5CED-D2217009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560" y="1305098"/>
            <a:ext cx="5198879" cy="51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F5444E-0146-6287-8F5C-7605177C0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C1653BC-9380-E1DC-D2E2-B4CBAAD7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26" y="132421"/>
            <a:ext cx="11211269" cy="752700"/>
          </a:xfrm>
        </p:spPr>
        <p:txBody>
          <a:bodyPr>
            <a:noAutofit/>
          </a:bodyPr>
          <a:lstStyle/>
          <a:p>
            <a:r>
              <a:rPr lang="en-US" sz="3200" dirty="0"/>
              <a:t>High contrast imaging is achieved through AO + Coronagraphy + post-processing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EF3E6-8C6A-4D15-4130-5AC50AF1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34" y="1809168"/>
            <a:ext cx="3763288" cy="3695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51D08-D771-33BC-A6D9-627FEC08BB41}"/>
              </a:ext>
            </a:extLst>
          </p:cNvPr>
          <p:cNvSpPr txBox="1"/>
          <p:nvPr/>
        </p:nvSpPr>
        <p:spPr>
          <a:xfrm>
            <a:off x="1029061" y="1285948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Adaptive Optics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F799F-FF6F-BC44-D83C-60218CAFAB85}"/>
              </a:ext>
            </a:extLst>
          </p:cNvPr>
          <p:cNvSpPr txBox="1"/>
          <p:nvPr/>
        </p:nvSpPr>
        <p:spPr>
          <a:xfrm>
            <a:off x="479865" y="5561941"/>
            <a:ext cx="3354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Diffraction-limited imaging from the ground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56C0E-2CF5-CAD1-3F48-77F5236E9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656" y="1549559"/>
            <a:ext cx="5909044" cy="21888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A8D945-0782-174F-C50D-CDF0D108E962}"/>
              </a:ext>
            </a:extLst>
          </p:cNvPr>
          <p:cNvSpPr txBox="1"/>
          <p:nvPr/>
        </p:nvSpPr>
        <p:spPr>
          <a:xfrm>
            <a:off x="9841300" y="1383394"/>
            <a:ext cx="1982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Block on-axis light (star) while allowing off-axis light to pass through -&gt; “dark hole” region of high contrast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35DF4-10B1-5A2A-E673-16FE0285F849}"/>
              </a:ext>
            </a:extLst>
          </p:cNvPr>
          <p:cNvSpPr txBox="1"/>
          <p:nvPr/>
        </p:nvSpPr>
        <p:spPr>
          <a:xfrm>
            <a:off x="6274704" y="1060469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Coronagraphy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F26A8-DECC-8059-C919-8C1424FFB247}"/>
              </a:ext>
            </a:extLst>
          </p:cNvPr>
          <p:cNvSpPr txBox="1"/>
          <p:nvPr/>
        </p:nvSpPr>
        <p:spPr>
          <a:xfrm>
            <a:off x="6146464" y="440281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Post-Processing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FD9CE-1020-6BB3-7804-F3DC94E7BF16}"/>
              </a:ext>
            </a:extLst>
          </p:cNvPr>
          <p:cNvSpPr txBox="1"/>
          <p:nvPr/>
        </p:nvSpPr>
        <p:spPr>
          <a:xfrm>
            <a:off x="5720694" y="4976839"/>
            <a:ext cx="333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starlight and speckles to reveal faint objects</a:t>
            </a:r>
          </a:p>
        </p:txBody>
      </p:sp>
      <p:pic>
        <p:nvPicPr>
          <p:cNvPr id="13" name="Picture 2" descr="Figure 1 - Image of the newly discovered planet, HD 95086 b.  The star has been blocked out by a coronagraph and the diffraction patterns removed during data reduction.">
            <a:extLst>
              <a:ext uri="{FF2B5EF4-FFF2-40B4-BE49-F238E27FC236}">
                <a16:creationId xmlns:a16="http://schemas.microsoft.com/office/drawing/2014/main" id="{0EFDC448-F27A-7439-B3B5-D030476F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516" y="3518446"/>
            <a:ext cx="2858450" cy="29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8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8AEC2-23FC-8727-5CED-D2217009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34" y="1809168"/>
            <a:ext cx="3763288" cy="3695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396A7-2E60-EBF2-3948-D8F26345340F}"/>
              </a:ext>
            </a:extLst>
          </p:cNvPr>
          <p:cNvSpPr txBox="1"/>
          <p:nvPr/>
        </p:nvSpPr>
        <p:spPr>
          <a:xfrm>
            <a:off x="1029061" y="1285948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Adaptive Optics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8C058-C592-AEF6-2FEC-3690AC6EB263}"/>
              </a:ext>
            </a:extLst>
          </p:cNvPr>
          <p:cNvSpPr txBox="1"/>
          <p:nvPr/>
        </p:nvSpPr>
        <p:spPr>
          <a:xfrm>
            <a:off x="479865" y="5561941"/>
            <a:ext cx="3354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Diffraction-limited imaging from the ground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9AAC92-98BB-C923-255F-A7338AB53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656" y="1549559"/>
            <a:ext cx="5909044" cy="21888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F52861-D6CC-CF30-9207-03806A6A882C}"/>
              </a:ext>
            </a:extLst>
          </p:cNvPr>
          <p:cNvSpPr txBox="1"/>
          <p:nvPr/>
        </p:nvSpPr>
        <p:spPr>
          <a:xfrm>
            <a:off x="9841300" y="1383394"/>
            <a:ext cx="1982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Block on-axis light (star) while allowing off-axis light to pass through -&gt; “dark hole” region of high contrast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05A23-AA70-D252-41D4-0E3DCC6900B5}"/>
              </a:ext>
            </a:extLst>
          </p:cNvPr>
          <p:cNvSpPr txBox="1"/>
          <p:nvPr/>
        </p:nvSpPr>
        <p:spPr>
          <a:xfrm>
            <a:off x="6274704" y="1060469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Coronagraphy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98E43-2028-0437-3735-56F0D147C28C}"/>
              </a:ext>
            </a:extLst>
          </p:cNvPr>
          <p:cNvSpPr txBox="1"/>
          <p:nvPr/>
        </p:nvSpPr>
        <p:spPr>
          <a:xfrm>
            <a:off x="6146464" y="440281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Post-Processing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37291B-7DF1-BDED-4235-D9F0AE63CCBF}"/>
              </a:ext>
            </a:extLst>
          </p:cNvPr>
          <p:cNvSpPr txBox="1"/>
          <p:nvPr/>
        </p:nvSpPr>
        <p:spPr>
          <a:xfrm>
            <a:off x="5720694" y="4976839"/>
            <a:ext cx="333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starlight and speckles to reveal faint objects</a:t>
            </a:r>
          </a:p>
        </p:txBody>
      </p:sp>
      <p:pic>
        <p:nvPicPr>
          <p:cNvPr id="13" name="Picture 2" descr="Figure 1 - Image of the newly discovered planet, HD 95086 b.  The star has been blocked out by a coronagraph and the diffraction patterns removed during data reduction.">
            <a:extLst>
              <a:ext uri="{FF2B5EF4-FFF2-40B4-BE49-F238E27FC236}">
                <a16:creationId xmlns:a16="http://schemas.microsoft.com/office/drawing/2014/main" id="{E352D09F-6F03-EC01-590A-E4AD3B00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516" y="3518446"/>
            <a:ext cx="2858450" cy="29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79039524-D515-C9AC-6CD0-25A837B47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0" y="2106909"/>
            <a:ext cx="12026900" cy="24548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07A25A-6FAD-5E86-D11D-AE8AFA4DEBC9}"/>
              </a:ext>
            </a:extLst>
          </p:cNvPr>
          <p:cNvSpPr txBox="1"/>
          <p:nvPr/>
        </p:nvSpPr>
        <p:spPr>
          <a:xfrm>
            <a:off x="9509142" y="2148696"/>
            <a:ext cx="255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Currie et al. 2023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532A977E-3663-DEB8-D0A5-610F9422DACA}"/>
              </a:ext>
            </a:extLst>
          </p:cNvPr>
          <p:cNvSpPr txBox="1">
            <a:spLocks/>
          </p:cNvSpPr>
          <p:nvPr/>
        </p:nvSpPr>
        <p:spPr>
          <a:xfrm>
            <a:off x="513825" y="136791"/>
            <a:ext cx="11211269" cy="752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High contrast imaging is achieved through AO + </a:t>
            </a:r>
            <a:r>
              <a:rPr lang="en-US" sz="3200" dirty="0" err="1"/>
              <a:t>Coronagraphy</a:t>
            </a:r>
            <a:r>
              <a:rPr lang="en-US" sz="3200" dirty="0"/>
              <a:t> + post-processing</a:t>
            </a:r>
          </a:p>
        </p:txBody>
      </p:sp>
    </p:spTree>
    <p:extLst>
      <p:ext uri="{BB962C8B-B14F-4D97-AF65-F5344CB8AC3E}">
        <p14:creationId xmlns:p14="http://schemas.microsoft.com/office/powerpoint/2010/main" val="317877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208ADFB-763D-08D6-54D1-FDE29E403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26" y="132421"/>
            <a:ext cx="11211269" cy="752700"/>
          </a:xfrm>
        </p:spPr>
        <p:txBody>
          <a:bodyPr>
            <a:normAutofit fontScale="90000"/>
          </a:bodyPr>
          <a:lstStyle/>
          <a:p>
            <a:r>
              <a:rPr lang="en-US" dirty="0"/>
              <a:t>High contrast imaging is achieved through AO + Coronagraphy + post-processing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8AEC2-23FC-8727-5CED-D2217009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34" y="1809168"/>
            <a:ext cx="3763288" cy="3695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396A7-2E60-EBF2-3948-D8F26345340F}"/>
              </a:ext>
            </a:extLst>
          </p:cNvPr>
          <p:cNvSpPr txBox="1"/>
          <p:nvPr/>
        </p:nvSpPr>
        <p:spPr>
          <a:xfrm>
            <a:off x="1029061" y="1285948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Adaptive Optics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8C058-C592-AEF6-2FEC-3690AC6EB263}"/>
              </a:ext>
            </a:extLst>
          </p:cNvPr>
          <p:cNvSpPr txBox="1"/>
          <p:nvPr/>
        </p:nvSpPr>
        <p:spPr>
          <a:xfrm>
            <a:off x="479865" y="5561941"/>
            <a:ext cx="3354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Diffraction-limited imaging from the ground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9AAC92-98BB-C923-255F-A7338AB53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656" y="1549559"/>
            <a:ext cx="5909044" cy="21888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F52861-D6CC-CF30-9207-03806A6A882C}"/>
              </a:ext>
            </a:extLst>
          </p:cNvPr>
          <p:cNvSpPr txBox="1"/>
          <p:nvPr/>
        </p:nvSpPr>
        <p:spPr>
          <a:xfrm>
            <a:off x="9841300" y="1383394"/>
            <a:ext cx="1982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Block on-axis light (star) while allowing off-axis light to pass through -&gt; “dark hole” region of high contrast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05A23-AA70-D252-41D4-0E3DCC6900B5}"/>
              </a:ext>
            </a:extLst>
          </p:cNvPr>
          <p:cNvSpPr txBox="1"/>
          <p:nvPr/>
        </p:nvSpPr>
        <p:spPr>
          <a:xfrm>
            <a:off x="6274704" y="1060469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Coronagraphy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98E43-2028-0437-3735-56F0D147C28C}"/>
              </a:ext>
            </a:extLst>
          </p:cNvPr>
          <p:cNvSpPr txBox="1"/>
          <p:nvPr/>
        </p:nvSpPr>
        <p:spPr>
          <a:xfrm>
            <a:off x="6146464" y="4402819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Post-Processing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37291B-7DF1-BDED-4235-D9F0AE63CCBF}"/>
              </a:ext>
            </a:extLst>
          </p:cNvPr>
          <p:cNvSpPr txBox="1"/>
          <p:nvPr/>
        </p:nvSpPr>
        <p:spPr>
          <a:xfrm>
            <a:off x="5720694" y="4976839"/>
            <a:ext cx="333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Remove starlight and speckles to reveal faint objects</a:t>
            </a:r>
          </a:p>
        </p:txBody>
      </p:sp>
      <p:pic>
        <p:nvPicPr>
          <p:cNvPr id="13" name="Picture 2" descr="Figure 1 - Image of the newly discovered planet, HD 95086 b.  The star has been blocked out by a coronagraph and the diffraction patterns removed during data reduction.">
            <a:extLst>
              <a:ext uri="{FF2B5EF4-FFF2-40B4-BE49-F238E27FC236}">
                <a16:creationId xmlns:a16="http://schemas.microsoft.com/office/drawing/2014/main" id="{E352D09F-6F03-EC01-590A-E4AD3B00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516" y="3518446"/>
            <a:ext cx="2858450" cy="29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79039524-D515-C9AC-6CD0-25A837B47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0" y="2106909"/>
            <a:ext cx="12026900" cy="24548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07A25A-6FAD-5E86-D11D-AE8AFA4DEBC9}"/>
              </a:ext>
            </a:extLst>
          </p:cNvPr>
          <p:cNvSpPr txBox="1"/>
          <p:nvPr/>
        </p:nvSpPr>
        <p:spPr>
          <a:xfrm>
            <a:off x="9509142" y="2148696"/>
            <a:ext cx="255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Currie et al.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8528CC-8270-6B7C-CC99-3F33B1F70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27" y="563378"/>
            <a:ext cx="5541933" cy="554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819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with blue and purple lights&#10;&#10;Description automatically generated">
            <a:extLst>
              <a:ext uri="{FF2B5EF4-FFF2-40B4-BE49-F238E27FC236}">
                <a16:creationId xmlns:a16="http://schemas.microsoft.com/office/drawing/2014/main" id="{6515AB65-3334-5854-0E1C-A587A7EDC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6250" r="10000" b="6388"/>
          <a:stretch/>
        </p:blipFill>
        <p:spPr>
          <a:xfrm>
            <a:off x="2668361" y="97071"/>
            <a:ext cx="6855278" cy="66638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EA6A28-5842-5F1F-CE84-313F435D5D10}"/>
              </a:ext>
            </a:extLst>
          </p:cNvPr>
          <p:cNvSpPr/>
          <p:nvPr/>
        </p:nvSpPr>
        <p:spPr>
          <a:xfrm>
            <a:off x="5072743" y="130629"/>
            <a:ext cx="2188028" cy="1240971"/>
          </a:xfrm>
          <a:prstGeom prst="rect">
            <a:avLst/>
          </a:prstGeom>
          <a:noFill/>
          <a:ln w="57150">
            <a:solidFill>
              <a:srgbClr val="FF0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F61243-E392-B7FA-5336-C83EE6C96880}"/>
              </a:ext>
            </a:extLst>
          </p:cNvPr>
          <p:cNvSpPr/>
          <p:nvPr/>
        </p:nvSpPr>
        <p:spPr>
          <a:xfrm>
            <a:off x="7502297" y="1796144"/>
            <a:ext cx="1545771" cy="128451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F50C86-B3F9-A935-2902-17193A2572A0}"/>
              </a:ext>
            </a:extLst>
          </p:cNvPr>
          <p:cNvSpPr/>
          <p:nvPr/>
        </p:nvSpPr>
        <p:spPr>
          <a:xfrm>
            <a:off x="5421085" y="2329544"/>
            <a:ext cx="1277711" cy="1556654"/>
          </a:xfrm>
          <a:prstGeom prst="rect">
            <a:avLst/>
          </a:prstGeom>
          <a:noFill/>
          <a:ln w="57150">
            <a:solidFill>
              <a:srgbClr val="45D6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78FA1-5341-4467-9BDD-83C98F817C20}"/>
              </a:ext>
            </a:extLst>
          </p:cNvPr>
          <p:cNvSpPr/>
          <p:nvPr/>
        </p:nvSpPr>
        <p:spPr>
          <a:xfrm>
            <a:off x="3646715" y="1665511"/>
            <a:ext cx="2073727" cy="1284515"/>
          </a:xfrm>
          <a:prstGeom prst="rect">
            <a:avLst/>
          </a:prstGeom>
          <a:noFill/>
          <a:ln w="57150">
            <a:solidFill>
              <a:srgbClr val="46B1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50A06FA-E4ED-5EFE-DB9F-88D5341F32ED}"/>
              </a:ext>
            </a:extLst>
          </p:cNvPr>
          <p:cNvSpPr/>
          <p:nvPr/>
        </p:nvSpPr>
        <p:spPr>
          <a:xfrm>
            <a:off x="7121303" y="3145974"/>
            <a:ext cx="566052" cy="566052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97EDB-9382-64F7-C0D9-40CFDB52E377}"/>
              </a:ext>
            </a:extLst>
          </p:cNvPr>
          <p:cNvSpPr txBox="1"/>
          <p:nvPr/>
        </p:nvSpPr>
        <p:spPr>
          <a:xfrm>
            <a:off x="482138" y="130629"/>
            <a:ext cx="3556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97 actuator “woofer” DM</a:t>
            </a:r>
          </a:p>
          <a:p>
            <a:r>
              <a:rPr lang="en-US" sz="2400" dirty="0">
                <a:solidFill>
                  <a:srgbClr val="FF0000"/>
                </a:solidFill>
              </a:rPr>
              <a:t>2K actuator “tweeter” 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438E7-B0DA-3FBA-4889-197DC1CB3A1A}"/>
              </a:ext>
            </a:extLst>
          </p:cNvPr>
          <p:cNvSpPr txBox="1"/>
          <p:nvPr/>
        </p:nvSpPr>
        <p:spPr>
          <a:xfrm>
            <a:off x="9443403" y="2450952"/>
            <a:ext cx="1942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Pyramid WFS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4F9AD9-C5CD-C715-6009-1B674CDC1C6C}"/>
              </a:ext>
            </a:extLst>
          </p:cNvPr>
          <p:cNvSpPr txBox="1"/>
          <p:nvPr/>
        </p:nvSpPr>
        <p:spPr>
          <a:xfrm>
            <a:off x="9048068" y="3777343"/>
            <a:ext cx="1984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Beam Splitter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453F9-9AAA-589B-9374-C753A4134A50}"/>
              </a:ext>
            </a:extLst>
          </p:cNvPr>
          <p:cNvSpPr txBox="1"/>
          <p:nvPr/>
        </p:nvSpPr>
        <p:spPr>
          <a:xfrm>
            <a:off x="2475473" y="5583976"/>
            <a:ext cx="2778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6D659"/>
                </a:solidFill>
              </a:rPr>
              <a:t>Coronagraph and 1K NCPC 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53003-5065-C642-F866-B3A2A4D4EA76}"/>
              </a:ext>
            </a:extLst>
          </p:cNvPr>
          <p:cNvSpPr txBox="1"/>
          <p:nvPr/>
        </p:nvSpPr>
        <p:spPr>
          <a:xfrm>
            <a:off x="785772" y="1989287"/>
            <a:ext cx="270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E9ED5"/>
                </a:solidFill>
              </a:rPr>
              <a:t>Science Cameras</a:t>
            </a:r>
          </a:p>
          <a:p>
            <a:r>
              <a:rPr lang="en-US" sz="2400" dirty="0">
                <a:solidFill>
                  <a:srgbClr val="0E9ED5"/>
                </a:solidFill>
              </a:rPr>
              <a:t>g’, r’, i’, z’, Ha, CH4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B1D82AB-57FF-72C0-24E8-082A215A40FC}"/>
              </a:ext>
            </a:extLst>
          </p:cNvPr>
          <p:cNvSpPr/>
          <p:nvPr/>
        </p:nvSpPr>
        <p:spPr>
          <a:xfrm>
            <a:off x="2601884" y="3258589"/>
            <a:ext cx="2169621" cy="627609"/>
          </a:xfrm>
          <a:prstGeom prst="roundRect">
            <a:avLst/>
          </a:prstGeom>
          <a:solidFill>
            <a:schemeClr val="accent1">
              <a:alpha val="4983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VIS-X IFU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49454B-C754-5BC0-684B-F7706226FE40}"/>
              </a:ext>
            </a:extLst>
          </p:cNvPr>
          <p:cNvSpPr txBox="1"/>
          <p:nvPr/>
        </p:nvSpPr>
        <p:spPr>
          <a:xfrm>
            <a:off x="9241025" y="6016476"/>
            <a:ext cx="213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Joseph Long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02D8BA-D328-CA68-771A-2A0E13A1345E}"/>
              </a:ext>
            </a:extLst>
          </p:cNvPr>
          <p:cNvSpPr txBox="1"/>
          <p:nvPr/>
        </p:nvSpPr>
        <p:spPr>
          <a:xfrm>
            <a:off x="218084" y="6271266"/>
            <a:ext cx="3428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More at </a:t>
            </a:r>
            <a:r>
              <a:rPr lang="en-US" sz="2800" dirty="0" err="1"/>
              <a:t>xwcl.science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FFE436-967B-84A5-8A70-5CF7379D9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614" y="200872"/>
            <a:ext cx="2484618" cy="1788415"/>
          </a:xfrm>
          <a:prstGeom prst="rect">
            <a:avLst/>
          </a:prstGeom>
          <a:ln w="793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172228"/>
                      <a:gd name="connsiteY0" fmla="*/ 0 h 1563558"/>
                      <a:gd name="connsiteX1" fmla="*/ 586502 w 2172228"/>
                      <a:gd name="connsiteY1" fmla="*/ 0 h 1563558"/>
                      <a:gd name="connsiteX2" fmla="*/ 1151281 w 2172228"/>
                      <a:gd name="connsiteY2" fmla="*/ 0 h 1563558"/>
                      <a:gd name="connsiteX3" fmla="*/ 2172228 w 2172228"/>
                      <a:gd name="connsiteY3" fmla="*/ 0 h 1563558"/>
                      <a:gd name="connsiteX4" fmla="*/ 2172228 w 2172228"/>
                      <a:gd name="connsiteY4" fmla="*/ 474279 h 1563558"/>
                      <a:gd name="connsiteX5" fmla="*/ 2172228 w 2172228"/>
                      <a:gd name="connsiteY5" fmla="*/ 1026736 h 1563558"/>
                      <a:gd name="connsiteX6" fmla="*/ 2172228 w 2172228"/>
                      <a:gd name="connsiteY6" fmla="*/ 1563558 h 1563558"/>
                      <a:gd name="connsiteX7" fmla="*/ 1672616 w 2172228"/>
                      <a:gd name="connsiteY7" fmla="*/ 1563558 h 1563558"/>
                      <a:gd name="connsiteX8" fmla="*/ 1151281 w 2172228"/>
                      <a:gd name="connsiteY8" fmla="*/ 1563558 h 1563558"/>
                      <a:gd name="connsiteX9" fmla="*/ 673391 w 2172228"/>
                      <a:gd name="connsiteY9" fmla="*/ 1563558 h 1563558"/>
                      <a:gd name="connsiteX10" fmla="*/ 0 w 2172228"/>
                      <a:gd name="connsiteY10" fmla="*/ 1563558 h 1563558"/>
                      <a:gd name="connsiteX11" fmla="*/ 0 w 2172228"/>
                      <a:gd name="connsiteY11" fmla="*/ 1026736 h 1563558"/>
                      <a:gd name="connsiteX12" fmla="*/ 0 w 2172228"/>
                      <a:gd name="connsiteY12" fmla="*/ 552457 h 1563558"/>
                      <a:gd name="connsiteX13" fmla="*/ 0 w 2172228"/>
                      <a:gd name="connsiteY13" fmla="*/ 0 h 1563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172228" h="1563558" fill="none" extrusionOk="0">
                        <a:moveTo>
                          <a:pt x="0" y="0"/>
                        </a:moveTo>
                        <a:cubicBezTo>
                          <a:pt x="221143" y="-26814"/>
                          <a:pt x="307485" y="45935"/>
                          <a:pt x="586502" y="0"/>
                        </a:cubicBezTo>
                        <a:cubicBezTo>
                          <a:pt x="865519" y="-45935"/>
                          <a:pt x="976911" y="2844"/>
                          <a:pt x="1151281" y="0"/>
                        </a:cubicBezTo>
                        <a:cubicBezTo>
                          <a:pt x="1325651" y="-2844"/>
                          <a:pt x="1777228" y="18960"/>
                          <a:pt x="2172228" y="0"/>
                        </a:cubicBezTo>
                        <a:cubicBezTo>
                          <a:pt x="2186019" y="176915"/>
                          <a:pt x="2133623" y="237337"/>
                          <a:pt x="2172228" y="474279"/>
                        </a:cubicBezTo>
                        <a:cubicBezTo>
                          <a:pt x="2210833" y="711221"/>
                          <a:pt x="2116194" y="811890"/>
                          <a:pt x="2172228" y="1026736"/>
                        </a:cubicBezTo>
                        <a:cubicBezTo>
                          <a:pt x="2228262" y="1241582"/>
                          <a:pt x="2127909" y="1422428"/>
                          <a:pt x="2172228" y="1563558"/>
                        </a:cubicBezTo>
                        <a:cubicBezTo>
                          <a:pt x="2066226" y="1582504"/>
                          <a:pt x="1917890" y="1541159"/>
                          <a:pt x="1672616" y="1563558"/>
                        </a:cubicBezTo>
                        <a:cubicBezTo>
                          <a:pt x="1427342" y="1585957"/>
                          <a:pt x="1372415" y="1540844"/>
                          <a:pt x="1151281" y="1563558"/>
                        </a:cubicBezTo>
                        <a:cubicBezTo>
                          <a:pt x="930147" y="1586272"/>
                          <a:pt x="773220" y="1533002"/>
                          <a:pt x="673391" y="1563558"/>
                        </a:cubicBezTo>
                        <a:cubicBezTo>
                          <a:pt x="573562" y="1594114"/>
                          <a:pt x="210316" y="1488037"/>
                          <a:pt x="0" y="1563558"/>
                        </a:cubicBezTo>
                        <a:cubicBezTo>
                          <a:pt x="-5391" y="1353380"/>
                          <a:pt x="56063" y="1178826"/>
                          <a:pt x="0" y="1026736"/>
                        </a:cubicBezTo>
                        <a:cubicBezTo>
                          <a:pt x="-56063" y="874646"/>
                          <a:pt x="43639" y="766266"/>
                          <a:pt x="0" y="552457"/>
                        </a:cubicBezTo>
                        <a:cubicBezTo>
                          <a:pt x="-43639" y="338648"/>
                          <a:pt x="26332" y="220734"/>
                          <a:pt x="0" y="0"/>
                        </a:cubicBezTo>
                        <a:close/>
                      </a:path>
                      <a:path w="2172228" h="1563558" stroke="0" extrusionOk="0">
                        <a:moveTo>
                          <a:pt x="0" y="0"/>
                        </a:moveTo>
                        <a:cubicBezTo>
                          <a:pt x="238147" y="-53941"/>
                          <a:pt x="320359" y="57301"/>
                          <a:pt x="521335" y="0"/>
                        </a:cubicBezTo>
                        <a:cubicBezTo>
                          <a:pt x="722311" y="-57301"/>
                          <a:pt x="789855" y="15959"/>
                          <a:pt x="999225" y="0"/>
                        </a:cubicBezTo>
                        <a:cubicBezTo>
                          <a:pt x="1208595" y="-15959"/>
                          <a:pt x="1407517" y="34573"/>
                          <a:pt x="1585726" y="0"/>
                        </a:cubicBezTo>
                        <a:cubicBezTo>
                          <a:pt x="1763935" y="-34573"/>
                          <a:pt x="1972874" y="62397"/>
                          <a:pt x="2172228" y="0"/>
                        </a:cubicBezTo>
                        <a:cubicBezTo>
                          <a:pt x="2210111" y="159786"/>
                          <a:pt x="2118424" y="328062"/>
                          <a:pt x="2172228" y="505550"/>
                        </a:cubicBezTo>
                        <a:cubicBezTo>
                          <a:pt x="2226032" y="683038"/>
                          <a:pt x="2135741" y="790636"/>
                          <a:pt x="2172228" y="995465"/>
                        </a:cubicBezTo>
                        <a:cubicBezTo>
                          <a:pt x="2208715" y="1200295"/>
                          <a:pt x="2148978" y="1398925"/>
                          <a:pt x="2172228" y="1563558"/>
                        </a:cubicBezTo>
                        <a:cubicBezTo>
                          <a:pt x="2027686" y="1606179"/>
                          <a:pt x="1807646" y="1503163"/>
                          <a:pt x="1629171" y="1563558"/>
                        </a:cubicBezTo>
                        <a:cubicBezTo>
                          <a:pt x="1450696" y="1623953"/>
                          <a:pt x="1247965" y="1517720"/>
                          <a:pt x="1151281" y="1563558"/>
                        </a:cubicBezTo>
                        <a:cubicBezTo>
                          <a:pt x="1054597" y="1609396"/>
                          <a:pt x="764818" y="1541591"/>
                          <a:pt x="608224" y="1563558"/>
                        </a:cubicBezTo>
                        <a:cubicBezTo>
                          <a:pt x="451630" y="1585525"/>
                          <a:pt x="267428" y="1526172"/>
                          <a:pt x="0" y="1563558"/>
                        </a:cubicBezTo>
                        <a:cubicBezTo>
                          <a:pt x="-11012" y="1357568"/>
                          <a:pt x="41745" y="1277742"/>
                          <a:pt x="0" y="1058008"/>
                        </a:cubicBezTo>
                        <a:cubicBezTo>
                          <a:pt x="-41745" y="838274"/>
                          <a:pt x="31020" y="770458"/>
                          <a:pt x="0" y="552457"/>
                        </a:cubicBezTo>
                        <a:cubicBezTo>
                          <a:pt x="-31020" y="334456"/>
                          <a:pt x="36797" y="182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17304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_pup_camsci1_magao-x_2024Aa">
            <a:hlinkClick r:id="" action="ppaction://media"/>
            <a:extLst>
              <a:ext uri="{FF2B5EF4-FFF2-40B4-BE49-F238E27FC236}">
                <a16:creationId xmlns:a16="http://schemas.microsoft.com/office/drawing/2014/main" id="{D4A32515-8202-9B91-6AEC-C09137754E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8246" y="1130300"/>
            <a:ext cx="5255508" cy="52555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BDEAFF-BE13-B248-6898-0E9D029F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 Off -&gt; AO On: Pi Pup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21F5F2-3647-64E3-67B0-4A27298B9B87}"/>
              </a:ext>
            </a:extLst>
          </p:cNvPr>
          <p:cNvCxnSpPr>
            <a:cxnSpLocks/>
          </p:cNvCxnSpPr>
          <p:nvPr/>
        </p:nvCxnSpPr>
        <p:spPr>
          <a:xfrm flipV="1">
            <a:off x="1993900" y="3758054"/>
            <a:ext cx="3365500" cy="1168400"/>
          </a:xfrm>
          <a:prstGeom prst="straightConnector1">
            <a:avLst/>
          </a:prstGeom>
          <a:ln w="57150"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8F8317-C24F-795D-9655-AF84B99D62DC}"/>
              </a:ext>
            </a:extLst>
          </p:cNvPr>
          <p:cNvSpPr txBox="1"/>
          <p:nvPr/>
        </p:nvSpPr>
        <p:spPr>
          <a:xfrm>
            <a:off x="897125" y="4926454"/>
            <a:ext cx="219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Watch for the planet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CFB7A-6931-9634-390E-D5440F313665}"/>
              </a:ext>
            </a:extLst>
          </p:cNvPr>
          <p:cNvSpPr txBox="1"/>
          <p:nvPr/>
        </p:nvSpPr>
        <p:spPr>
          <a:xfrm>
            <a:off x="9241025" y="6016476"/>
            <a:ext cx="213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Joseph Long</a:t>
            </a:r>
          </a:p>
        </p:txBody>
      </p:sp>
    </p:spTree>
    <p:extLst>
      <p:ext uri="{BB962C8B-B14F-4D97-AF65-F5344CB8AC3E}">
        <p14:creationId xmlns:p14="http://schemas.microsoft.com/office/powerpoint/2010/main" val="360068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med (1)">
            <a:hlinkClick r:id="" action="ppaction://media"/>
            <a:extLst>
              <a:ext uri="{FF2B5EF4-FFF2-40B4-BE49-F238E27FC236}">
                <a16:creationId xmlns:a16="http://schemas.microsoft.com/office/drawing/2014/main" id="{2D1FFEEC-5E0E-ACE0-DB9B-4043AD2DF6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5286" y="1138841"/>
            <a:ext cx="4961428" cy="49614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9AE3274-BFA9-6326-1CD3-835DA5C3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Pi Pup: As we control more modes, the speckle suppression region grows</a:t>
            </a:r>
          </a:p>
        </p:txBody>
      </p:sp>
    </p:spTree>
    <p:extLst>
      <p:ext uri="{BB962C8B-B14F-4D97-AF65-F5344CB8AC3E}">
        <p14:creationId xmlns:p14="http://schemas.microsoft.com/office/powerpoint/2010/main" val="371852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lighthouse&#10;&#10;Description automatically generated">
            <a:extLst>
              <a:ext uri="{FF2B5EF4-FFF2-40B4-BE49-F238E27FC236}">
                <a16:creationId xmlns:a16="http://schemas.microsoft.com/office/drawing/2014/main" id="{247C7C81-7565-DA51-78E5-5A3FD5A2B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29" t="6108" r="7717" b="14924"/>
          <a:stretch/>
        </p:blipFill>
        <p:spPr>
          <a:xfrm>
            <a:off x="162822" y="1446924"/>
            <a:ext cx="3744160" cy="49730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CD4ECD-CA34-9F12-016B-BDF90966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734" y="3052650"/>
            <a:ext cx="8254532" cy="75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Detection of the nearest known exoplanets in reflected light is the ultimate science goal of </a:t>
            </a:r>
            <a:r>
              <a:rPr lang="en-US" dirty="0" err="1"/>
              <a:t>MagAO</a:t>
            </a:r>
            <a:r>
              <a:rPr lang="en-US" dirty="0"/>
              <a:t>-X</a:t>
            </a:r>
          </a:p>
        </p:txBody>
      </p:sp>
      <p:pic>
        <p:nvPicPr>
          <p:cNvPr id="7" name="Picture 6" descr="A grey alien with a peace sign&#10;&#10;Description automatically generated">
            <a:extLst>
              <a:ext uri="{FF2B5EF4-FFF2-40B4-BE49-F238E27FC236}">
                <a16:creationId xmlns:a16="http://schemas.microsoft.com/office/drawing/2014/main" id="{E5CA4AA4-8688-D64A-BD5A-88466691D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6" t="15095" r="17163" b="31192"/>
          <a:stretch/>
        </p:blipFill>
        <p:spPr>
          <a:xfrm>
            <a:off x="3495134" y="4291445"/>
            <a:ext cx="2600865" cy="2367375"/>
          </a:xfrm>
          <a:prstGeom prst="rect">
            <a:avLst/>
          </a:prstGeom>
        </p:spPr>
      </p:pic>
      <p:pic>
        <p:nvPicPr>
          <p:cNvPr id="8" name="Picture 7" descr="A cartoon of a green bacteria&#10;&#10;Description automatically generated">
            <a:extLst>
              <a:ext uri="{FF2B5EF4-FFF2-40B4-BE49-F238E27FC236}">
                <a16:creationId xmlns:a16="http://schemas.microsoft.com/office/drawing/2014/main" id="{82DB9037-C477-B3BF-3E32-F8436B729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8952">
            <a:off x="8998354" y="3300376"/>
            <a:ext cx="3247638" cy="3247638"/>
          </a:xfrm>
          <a:prstGeom prst="rect">
            <a:avLst/>
          </a:prstGeom>
        </p:spPr>
      </p:pic>
      <p:pic>
        <p:nvPicPr>
          <p:cNvPr id="9" name="Picture 8" descr="A red circle with a black background&#10;&#10;Description automatically generated">
            <a:extLst>
              <a:ext uri="{FF2B5EF4-FFF2-40B4-BE49-F238E27FC236}">
                <a16:creationId xmlns:a16="http://schemas.microsoft.com/office/drawing/2014/main" id="{E48935BF-4826-DFB3-1C36-4F712A0D67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9" t="9836" r="20956" b="28310"/>
          <a:stretch/>
        </p:blipFill>
        <p:spPr>
          <a:xfrm>
            <a:off x="10344769" y="1143000"/>
            <a:ext cx="1549310" cy="145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8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the sun and earth&#10;&#10;Description automatically generated">
            <a:extLst>
              <a:ext uri="{FF2B5EF4-FFF2-40B4-BE49-F238E27FC236}">
                <a16:creationId xmlns:a16="http://schemas.microsoft.com/office/drawing/2014/main" id="{86128F78-A463-91B7-C752-2F6D69062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555" y="1109663"/>
            <a:ext cx="4280575" cy="5189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76D736-94DF-BF16-1677-94100F569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Reflected Light Exoplanet Detection</a:t>
            </a:r>
          </a:p>
        </p:txBody>
      </p:sp>
      <p:pic>
        <p:nvPicPr>
          <p:cNvPr id="6" name="Content Placeholder 4" descr="A diagram of solar system&#10;&#10;Description automatically generated">
            <a:extLst>
              <a:ext uri="{FF2B5EF4-FFF2-40B4-BE49-F238E27FC236}">
                <a16:creationId xmlns:a16="http://schemas.microsoft.com/office/drawing/2014/main" id="{95532A0E-F989-8579-8605-97F9FC094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283" y="2724828"/>
            <a:ext cx="5147095" cy="3574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F72B8DC-95F2-0080-2428-49735EFF1AEC}"/>
              </a:ext>
            </a:extLst>
          </p:cNvPr>
          <p:cNvSpPr/>
          <p:nvPr/>
        </p:nvSpPr>
        <p:spPr>
          <a:xfrm>
            <a:off x="6301509" y="5200485"/>
            <a:ext cx="4986641" cy="996314"/>
          </a:xfrm>
          <a:prstGeom prst="ellipse">
            <a:avLst/>
          </a:prstGeom>
          <a:noFill/>
          <a:ln w="57150"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and green circle with a face&#10;&#10;Description automatically generated">
            <a:extLst>
              <a:ext uri="{FF2B5EF4-FFF2-40B4-BE49-F238E27FC236}">
                <a16:creationId xmlns:a16="http://schemas.microsoft.com/office/drawing/2014/main" id="{438737B4-72B0-8815-DF3C-17D1AA558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7016" y="80538"/>
            <a:ext cx="1368816" cy="1368816"/>
          </a:xfrm>
          <a:prstGeom prst="rect">
            <a:avLst/>
          </a:prstGeom>
        </p:spPr>
      </p:pic>
      <p:pic>
        <p:nvPicPr>
          <p:cNvPr id="4" name="Picture 3" descr="A yellow sun with a face drawn on it&#10;&#10;Description automatically generated">
            <a:extLst>
              <a:ext uri="{FF2B5EF4-FFF2-40B4-BE49-F238E27FC236}">
                <a16:creationId xmlns:a16="http://schemas.microsoft.com/office/drawing/2014/main" id="{901012EE-40CF-704F-7F64-460ED836F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45" t="5802" r="15171" b="20401"/>
          <a:stretch/>
        </p:blipFill>
        <p:spPr>
          <a:xfrm>
            <a:off x="9501583" y="886252"/>
            <a:ext cx="1293881" cy="1328314"/>
          </a:xfrm>
          <a:prstGeom prst="rect">
            <a:avLst/>
          </a:prstGeom>
        </p:spPr>
      </p:pic>
      <p:sp>
        <p:nvSpPr>
          <p:cNvPr id="8" name="Chord 7">
            <a:extLst>
              <a:ext uri="{FF2B5EF4-FFF2-40B4-BE49-F238E27FC236}">
                <a16:creationId xmlns:a16="http://schemas.microsoft.com/office/drawing/2014/main" id="{BC91D50C-B3D9-D044-260D-2F14BBA8605D}"/>
              </a:ext>
            </a:extLst>
          </p:cNvPr>
          <p:cNvSpPr/>
          <p:nvPr/>
        </p:nvSpPr>
        <p:spPr>
          <a:xfrm rot="10170486">
            <a:off x="10999490" y="267631"/>
            <a:ext cx="889612" cy="851416"/>
          </a:xfrm>
          <a:prstGeom prst="chord">
            <a:avLst>
              <a:gd name="adj1" fmla="val 3525354"/>
              <a:gd name="adj2" fmla="val 14183526"/>
            </a:avLst>
          </a:prstGeom>
          <a:solidFill>
            <a:srgbClr val="000000">
              <a:alpha val="5490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881A81-7FBD-6936-9E18-34BC0277BB41}"/>
              </a:ext>
            </a:extLst>
          </p:cNvPr>
          <p:cNvCxnSpPr>
            <a:cxnSpLocks/>
          </p:cNvCxnSpPr>
          <p:nvPr/>
        </p:nvCxnSpPr>
        <p:spPr>
          <a:xfrm flipV="1">
            <a:off x="10794777" y="1254257"/>
            <a:ext cx="421356" cy="107400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F65CE-5D0C-74E4-F309-F913E04BA882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10529002" y="764946"/>
            <a:ext cx="198014" cy="220937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2B3946-2E50-F88A-14B9-5E005A189D81}"/>
              </a:ext>
            </a:extLst>
          </p:cNvPr>
          <p:cNvCxnSpPr>
            <a:cxnSpLocks/>
          </p:cNvCxnSpPr>
          <p:nvPr/>
        </p:nvCxnSpPr>
        <p:spPr>
          <a:xfrm flipV="1">
            <a:off x="10686885" y="1020043"/>
            <a:ext cx="282653" cy="165895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A271A0-32DA-619E-06B3-54CB15919EDA}"/>
              </a:ext>
            </a:extLst>
          </p:cNvPr>
          <p:cNvCxnSpPr>
            <a:cxnSpLocks/>
          </p:cNvCxnSpPr>
          <p:nvPr/>
        </p:nvCxnSpPr>
        <p:spPr>
          <a:xfrm flipV="1">
            <a:off x="10306347" y="508771"/>
            <a:ext cx="148282" cy="418982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8F8729-9C90-84D5-3A1E-F7D92F101ABF}"/>
              </a:ext>
            </a:extLst>
          </p:cNvPr>
          <p:cNvCxnSpPr>
            <a:cxnSpLocks/>
          </p:cNvCxnSpPr>
          <p:nvPr/>
        </p:nvCxnSpPr>
        <p:spPr>
          <a:xfrm>
            <a:off x="10775595" y="1593650"/>
            <a:ext cx="439850" cy="19214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79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7123C4-09F2-38B0-1564-B42EACFC2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 Imaging is the future of exoplanet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161F1-D033-7011-3D30-4FE792547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77" y="1044445"/>
            <a:ext cx="5541933" cy="554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8703CF-D20A-A19B-CBF2-5351E29393ED}"/>
              </a:ext>
            </a:extLst>
          </p:cNvPr>
          <p:cNvSpPr/>
          <p:nvPr/>
        </p:nvSpPr>
        <p:spPr>
          <a:xfrm>
            <a:off x="814044" y="1470347"/>
            <a:ext cx="1436914" cy="533400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Astrometry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CE19CF2-85BE-E00A-B0B8-CAFF8AFE3053}"/>
              </a:ext>
            </a:extLst>
          </p:cNvPr>
          <p:cNvSpPr/>
          <p:nvPr/>
        </p:nvSpPr>
        <p:spPr>
          <a:xfrm>
            <a:off x="3085638" y="1433453"/>
            <a:ext cx="1436914" cy="533400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Orbit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B98416-D2EA-50F0-80C2-241983D41B6A}"/>
              </a:ext>
            </a:extLst>
          </p:cNvPr>
          <p:cNvSpPr/>
          <p:nvPr/>
        </p:nvSpPr>
        <p:spPr>
          <a:xfrm>
            <a:off x="814044" y="2324205"/>
            <a:ext cx="1436914" cy="533400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Photometry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DF5E91C-CCFF-76FE-BE98-24DBF8614023}"/>
              </a:ext>
            </a:extLst>
          </p:cNvPr>
          <p:cNvSpPr/>
          <p:nvPr/>
        </p:nvSpPr>
        <p:spPr>
          <a:xfrm>
            <a:off x="3398714" y="2368707"/>
            <a:ext cx="1436914" cy="533400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Populations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05F997B-6F9F-1D27-E5B3-37FBD3DBB941}"/>
              </a:ext>
            </a:extLst>
          </p:cNvPr>
          <p:cNvSpPr/>
          <p:nvPr/>
        </p:nvSpPr>
        <p:spPr>
          <a:xfrm>
            <a:off x="4008628" y="3428999"/>
            <a:ext cx="1436914" cy="752699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Formation/Evolution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217E79-8408-7577-8AD9-E3240C1D16F5}"/>
              </a:ext>
            </a:extLst>
          </p:cNvPr>
          <p:cNvSpPr/>
          <p:nvPr/>
        </p:nvSpPr>
        <p:spPr>
          <a:xfrm>
            <a:off x="669100" y="3157189"/>
            <a:ext cx="1776905" cy="533400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Spectroscopy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B620DA-5851-D472-B448-432EA2146D2F}"/>
              </a:ext>
            </a:extLst>
          </p:cNvPr>
          <p:cNvSpPr/>
          <p:nvPr/>
        </p:nvSpPr>
        <p:spPr>
          <a:xfrm>
            <a:off x="828506" y="4181698"/>
            <a:ext cx="2426173" cy="752700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 absorption/emission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729922E-75C7-C2A8-4108-B74A865BBC1C}"/>
              </a:ext>
            </a:extLst>
          </p:cNvPr>
          <p:cNvSpPr/>
          <p:nvPr/>
        </p:nvSpPr>
        <p:spPr>
          <a:xfrm>
            <a:off x="2077085" y="5235482"/>
            <a:ext cx="2169238" cy="752699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Atmosphere Composition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D8960FA-3F30-1E40-F280-BFA174568D19}"/>
              </a:ext>
            </a:extLst>
          </p:cNvPr>
          <p:cNvSpPr/>
          <p:nvPr/>
        </p:nvSpPr>
        <p:spPr>
          <a:xfrm>
            <a:off x="4557394" y="4621877"/>
            <a:ext cx="1735077" cy="613605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Biosignatures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3C990A5-E960-B325-DF96-0D276DB62350}"/>
              </a:ext>
            </a:extLst>
          </p:cNvPr>
          <p:cNvSpPr/>
          <p:nvPr/>
        </p:nvSpPr>
        <p:spPr>
          <a:xfrm>
            <a:off x="5000540" y="1798476"/>
            <a:ext cx="1436914" cy="533400"/>
          </a:xfrm>
          <a:prstGeom prst="roundRect">
            <a:avLst/>
          </a:prstGeom>
          <a:solidFill>
            <a:srgbClr val="0E9E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Mass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4F2B863-64E7-A3AE-926E-F81ABCE8123E}"/>
              </a:ext>
            </a:extLst>
          </p:cNvPr>
          <p:cNvSpPr/>
          <p:nvPr/>
        </p:nvSpPr>
        <p:spPr>
          <a:xfrm>
            <a:off x="561733" y="1318675"/>
            <a:ext cx="2066794" cy="2592714"/>
          </a:xfrm>
          <a:prstGeom prst="roundRect">
            <a:avLst/>
          </a:prstGeom>
          <a:noFill/>
          <a:ln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3E0A71-7AE8-17E9-B04C-F290BC3CB708}"/>
              </a:ext>
            </a:extLst>
          </p:cNvPr>
          <p:cNvSpPr txBox="1"/>
          <p:nvPr/>
        </p:nvSpPr>
        <p:spPr>
          <a:xfrm>
            <a:off x="927575" y="1019588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Observable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15D6AB-1161-AD60-9024-95BAC7C530EA}"/>
              </a:ext>
            </a:extLst>
          </p:cNvPr>
          <p:cNvCxnSpPr/>
          <p:nvPr/>
        </p:nvCxnSpPr>
        <p:spPr>
          <a:xfrm flipV="1">
            <a:off x="2780778" y="2051808"/>
            <a:ext cx="380926" cy="272397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858F8C-9392-2E15-F416-AA0210F16738}"/>
              </a:ext>
            </a:extLst>
          </p:cNvPr>
          <p:cNvCxnSpPr>
            <a:cxnSpLocks/>
          </p:cNvCxnSpPr>
          <p:nvPr/>
        </p:nvCxnSpPr>
        <p:spPr>
          <a:xfrm>
            <a:off x="4646658" y="1622518"/>
            <a:ext cx="626800" cy="77635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87223A-5AF6-572E-DA02-B36D3273DF1F}"/>
              </a:ext>
            </a:extLst>
          </p:cNvPr>
          <p:cNvCxnSpPr>
            <a:cxnSpLocks/>
          </p:cNvCxnSpPr>
          <p:nvPr/>
        </p:nvCxnSpPr>
        <p:spPr>
          <a:xfrm>
            <a:off x="2780778" y="2515185"/>
            <a:ext cx="473901" cy="0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36270E9-462B-D191-CD32-65395C4BE308}"/>
              </a:ext>
            </a:extLst>
          </p:cNvPr>
          <p:cNvCxnSpPr>
            <a:cxnSpLocks/>
          </p:cNvCxnSpPr>
          <p:nvPr/>
        </p:nvCxnSpPr>
        <p:spPr>
          <a:xfrm>
            <a:off x="3761715" y="2051808"/>
            <a:ext cx="95601" cy="272397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D37D94-FFBF-5FDF-8C4A-FD77EC6F0DAA}"/>
              </a:ext>
            </a:extLst>
          </p:cNvPr>
          <p:cNvCxnSpPr>
            <a:cxnSpLocks/>
          </p:cNvCxnSpPr>
          <p:nvPr/>
        </p:nvCxnSpPr>
        <p:spPr>
          <a:xfrm flipH="1">
            <a:off x="4960058" y="2409160"/>
            <a:ext cx="780539" cy="204348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388E85-E446-0576-024A-B8A768825540}"/>
              </a:ext>
            </a:extLst>
          </p:cNvPr>
          <p:cNvCxnSpPr>
            <a:cxnSpLocks/>
          </p:cNvCxnSpPr>
          <p:nvPr/>
        </p:nvCxnSpPr>
        <p:spPr>
          <a:xfrm>
            <a:off x="4209476" y="2989643"/>
            <a:ext cx="517609" cy="414304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576E6B7-D946-6961-D0C8-E56BA2AB068C}"/>
              </a:ext>
            </a:extLst>
          </p:cNvPr>
          <p:cNvCxnSpPr>
            <a:cxnSpLocks/>
          </p:cNvCxnSpPr>
          <p:nvPr/>
        </p:nvCxnSpPr>
        <p:spPr>
          <a:xfrm>
            <a:off x="2780778" y="2667585"/>
            <a:ext cx="1076538" cy="1023004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B6D14CF-E49D-B139-F46C-FEC61B996ECE}"/>
              </a:ext>
            </a:extLst>
          </p:cNvPr>
          <p:cNvCxnSpPr>
            <a:cxnSpLocks/>
          </p:cNvCxnSpPr>
          <p:nvPr/>
        </p:nvCxnSpPr>
        <p:spPr>
          <a:xfrm>
            <a:off x="2752633" y="2902107"/>
            <a:ext cx="284960" cy="1182776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E4A3AF-205C-56D6-04C8-B17A6AA71EEE}"/>
              </a:ext>
            </a:extLst>
          </p:cNvPr>
          <p:cNvCxnSpPr>
            <a:cxnSpLocks/>
          </p:cNvCxnSpPr>
          <p:nvPr/>
        </p:nvCxnSpPr>
        <p:spPr>
          <a:xfrm>
            <a:off x="3378785" y="4558048"/>
            <a:ext cx="550612" cy="552571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95A56AD-A0EE-0CE7-35B9-7DA793DC73E1}"/>
              </a:ext>
            </a:extLst>
          </p:cNvPr>
          <p:cNvCxnSpPr>
            <a:cxnSpLocks/>
          </p:cNvCxnSpPr>
          <p:nvPr/>
        </p:nvCxnSpPr>
        <p:spPr>
          <a:xfrm flipV="1">
            <a:off x="4370429" y="5360345"/>
            <a:ext cx="630111" cy="315316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89A45A2-9FE0-FAE2-0BD8-6078943FE393}"/>
              </a:ext>
            </a:extLst>
          </p:cNvPr>
          <p:cNvCxnSpPr>
            <a:cxnSpLocks/>
          </p:cNvCxnSpPr>
          <p:nvPr/>
        </p:nvCxnSpPr>
        <p:spPr>
          <a:xfrm flipV="1">
            <a:off x="4117171" y="4265686"/>
            <a:ext cx="405381" cy="969796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5DA6C30-6E8A-4803-5DBB-75440163826E}"/>
              </a:ext>
            </a:extLst>
          </p:cNvPr>
          <p:cNvCxnSpPr>
            <a:cxnSpLocks/>
          </p:cNvCxnSpPr>
          <p:nvPr/>
        </p:nvCxnSpPr>
        <p:spPr>
          <a:xfrm flipH="1" flipV="1">
            <a:off x="4996209" y="4306561"/>
            <a:ext cx="349225" cy="251487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08027B5-89FC-75D8-C8E3-571DED49A76D}"/>
              </a:ext>
            </a:extLst>
          </p:cNvPr>
          <p:cNvCxnSpPr>
            <a:cxnSpLocks/>
          </p:cNvCxnSpPr>
          <p:nvPr/>
        </p:nvCxnSpPr>
        <p:spPr>
          <a:xfrm flipH="1">
            <a:off x="5075866" y="2409160"/>
            <a:ext cx="699558" cy="933126"/>
          </a:xfrm>
          <a:prstGeom prst="straightConnector1">
            <a:avLst/>
          </a:prstGeom>
          <a:ln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ey alien with a peace sign&#10;&#10;Description automatically generated">
            <a:extLst>
              <a:ext uri="{FF2B5EF4-FFF2-40B4-BE49-F238E27FC236}">
                <a16:creationId xmlns:a16="http://schemas.microsoft.com/office/drawing/2014/main" id="{340A7B0D-EF2F-892D-5EB1-AE5F35886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6" t="15095" r="17163" b="31192"/>
          <a:stretch/>
        </p:blipFill>
        <p:spPr>
          <a:xfrm>
            <a:off x="4451494" y="5380503"/>
            <a:ext cx="1395454" cy="1270179"/>
          </a:xfrm>
          <a:prstGeom prst="rect">
            <a:avLst/>
          </a:prstGeom>
        </p:spPr>
      </p:pic>
      <p:pic>
        <p:nvPicPr>
          <p:cNvPr id="5" name="Picture 4" descr="A cartoon of a green bacteria&#10;&#10;Description automatically generated">
            <a:extLst>
              <a:ext uri="{FF2B5EF4-FFF2-40B4-BE49-F238E27FC236}">
                <a16:creationId xmlns:a16="http://schemas.microsoft.com/office/drawing/2014/main" id="{58005423-BB77-5F1C-4879-B3534649C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8952">
            <a:off x="5199213" y="3311638"/>
            <a:ext cx="1588021" cy="1588021"/>
          </a:xfrm>
          <a:prstGeom prst="rect">
            <a:avLst/>
          </a:prstGeom>
        </p:spPr>
      </p:pic>
      <p:pic>
        <p:nvPicPr>
          <p:cNvPr id="18" name="Picture 17" descr="A red circle with a black background&#10;&#10;Description automatically generated">
            <a:extLst>
              <a:ext uri="{FF2B5EF4-FFF2-40B4-BE49-F238E27FC236}">
                <a16:creationId xmlns:a16="http://schemas.microsoft.com/office/drawing/2014/main" id="{0039F29C-5B5D-1D19-850A-377602FE72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9" t="9836" r="20956" b="28310"/>
          <a:stretch/>
        </p:blipFill>
        <p:spPr>
          <a:xfrm>
            <a:off x="5369209" y="5071132"/>
            <a:ext cx="1047368" cy="9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70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many dots&#10;&#10;Description automatically generated with medium confidence">
            <a:extLst>
              <a:ext uri="{FF2B5EF4-FFF2-40B4-BE49-F238E27FC236}">
                <a16:creationId xmlns:a16="http://schemas.microsoft.com/office/drawing/2014/main" id="{CDD8F6C5-CE7B-4283-7483-2ED312C4C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487" y="1160464"/>
            <a:ext cx="6333026" cy="51952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725EE8-1180-4223-C0A6-8A580C6F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71" y="184536"/>
            <a:ext cx="11386657" cy="752700"/>
          </a:xfrm>
        </p:spPr>
        <p:txBody>
          <a:bodyPr>
            <a:noAutofit/>
          </a:bodyPr>
          <a:lstStyle/>
          <a:p>
            <a:r>
              <a:rPr lang="en-US" sz="3200" dirty="0"/>
              <a:t>Exoplanet Reflected Light Imaging with </a:t>
            </a:r>
            <a:r>
              <a:rPr lang="en-US" sz="3200" dirty="0" err="1"/>
              <a:t>MagAO</a:t>
            </a:r>
            <a:r>
              <a:rPr lang="en-US" sz="3200" dirty="0"/>
              <a:t>-X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2852CC-09B3-ACCA-3247-7B6A3EF9AE6E}"/>
              </a:ext>
            </a:extLst>
          </p:cNvPr>
          <p:cNvSpPr/>
          <p:nvPr/>
        </p:nvSpPr>
        <p:spPr>
          <a:xfrm>
            <a:off x="749299" y="1765300"/>
            <a:ext cx="1786487" cy="914400"/>
          </a:xfrm>
          <a:prstGeom prst="roundRect">
            <a:avLst/>
          </a:prstGeom>
          <a:solidFill>
            <a:srgbClr val="46B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Proxima Centauri 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49BA15-327F-0753-3BC9-1BC296539BC7}"/>
              </a:ext>
            </a:extLst>
          </p:cNvPr>
          <p:cNvCxnSpPr>
            <a:cxnSpLocks/>
          </p:cNvCxnSpPr>
          <p:nvPr/>
        </p:nvCxnSpPr>
        <p:spPr>
          <a:xfrm>
            <a:off x="2374900" y="2222500"/>
            <a:ext cx="1600200" cy="457200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2">
            <a:extLst>
              <a:ext uri="{FF2B5EF4-FFF2-40B4-BE49-F238E27FC236}">
                <a16:creationId xmlns:a16="http://schemas.microsoft.com/office/drawing/2014/main" id="{B826FA64-16DD-A311-DA59-E3C6258A6462}"/>
              </a:ext>
            </a:extLst>
          </p:cNvPr>
          <p:cNvSpPr txBox="1">
            <a:spLocks/>
          </p:cNvSpPr>
          <p:nvPr/>
        </p:nvSpPr>
        <p:spPr>
          <a:xfrm>
            <a:off x="9334345" y="1193800"/>
            <a:ext cx="2454983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Detecting nearby planets in reflected light is the ultimate science goal of </a:t>
            </a:r>
            <a:r>
              <a:rPr lang="en-US" sz="2800" dirty="0" err="1"/>
              <a:t>MagAO</a:t>
            </a:r>
            <a:r>
              <a:rPr lang="en-US" sz="2800" dirty="0"/>
              <a:t>-X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E3C97DA-DE4C-D3C8-98B1-80D603F2AE01}"/>
              </a:ext>
            </a:extLst>
          </p:cNvPr>
          <p:cNvSpPr/>
          <p:nvPr/>
        </p:nvSpPr>
        <p:spPr>
          <a:xfrm>
            <a:off x="4737099" y="1122668"/>
            <a:ext cx="1786487" cy="914400"/>
          </a:xfrm>
          <a:prstGeom prst="roundRect">
            <a:avLst/>
          </a:prstGeom>
          <a:solidFill>
            <a:srgbClr val="46B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GJ 876 b/c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D181E0-1521-9932-189F-5792EB95E3D2}"/>
              </a:ext>
            </a:extLst>
          </p:cNvPr>
          <p:cNvCxnSpPr>
            <a:cxnSpLocks/>
          </p:cNvCxnSpPr>
          <p:nvPr/>
        </p:nvCxnSpPr>
        <p:spPr>
          <a:xfrm flipH="1">
            <a:off x="4161387" y="1462882"/>
            <a:ext cx="575712" cy="116986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0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B2FD18-1E7C-E381-6715-2F264A45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23" y="1160112"/>
            <a:ext cx="4640278" cy="5513352"/>
          </a:xfrm>
        </p:spPr>
        <p:txBody>
          <a:bodyPr/>
          <a:lstStyle/>
          <a:p>
            <a:r>
              <a:rPr lang="en-US" dirty="0"/>
              <a:t>GMT: 25.4 m primary being built in Chile planned for 2030’s</a:t>
            </a:r>
          </a:p>
          <a:p>
            <a:r>
              <a:rPr lang="en-US" dirty="0" err="1"/>
              <a:t>GMagAO</a:t>
            </a:r>
            <a:r>
              <a:rPr lang="en-US" dirty="0"/>
              <a:t>-X: </a:t>
            </a:r>
            <a:r>
              <a:rPr lang="en-US" dirty="0" err="1"/>
              <a:t>ExAO</a:t>
            </a:r>
            <a:r>
              <a:rPr lang="en-US" dirty="0"/>
              <a:t> coronagraphic instrument planned to be ready at first light being built by XWCL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7FB538-0096-C78F-872B-2E07322B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MagAO</a:t>
            </a:r>
            <a:r>
              <a:rPr lang="en-US" dirty="0"/>
              <a:t>-X is a pathfinder for </a:t>
            </a:r>
            <a:r>
              <a:rPr lang="en-US" dirty="0" err="1"/>
              <a:t>GMagAO</a:t>
            </a:r>
            <a:r>
              <a:rPr lang="en-US" dirty="0"/>
              <a:t>-X</a:t>
            </a:r>
          </a:p>
        </p:txBody>
      </p:sp>
      <p:pic>
        <p:nvPicPr>
          <p:cNvPr id="7170" name="Picture 2" descr="Excavation begins for Giant Magellan Telescope observatory – Astronomy Now">
            <a:extLst>
              <a:ext uri="{FF2B5EF4-FFF2-40B4-BE49-F238E27FC236}">
                <a16:creationId xmlns:a16="http://schemas.microsoft.com/office/drawing/2014/main" id="{3F11FD47-CC40-EA74-0F36-E91AC3CAD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2" y="1195893"/>
            <a:ext cx="5247779" cy="482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186CDC-06DE-11CB-5005-3288F51C8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050" y="3633855"/>
            <a:ext cx="3699329" cy="2774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F022C-689F-3839-393F-8DAAEE1A5196}"/>
              </a:ext>
            </a:extLst>
          </p:cNvPr>
          <p:cNvSpPr txBox="1"/>
          <p:nvPr/>
        </p:nvSpPr>
        <p:spPr>
          <a:xfrm>
            <a:off x="6119460" y="1195893"/>
            <a:ext cx="269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</a:t>
            </a:r>
            <a:r>
              <a:rPr lang="en-US" dirty="0" err="1"/>
              <a:t>giantmagellan.org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DE838-2360-D2C7-0019-098553EF196E}"/>
              </a:ext>
            </a:extLst>
          </p:cNvPr>
          <p:cNvSpPr txBox="1"/>
          <p:nvPr/>
        </p:nvSpPr>
        <p:spPr>
          <a:xfrm>
            <a:off x="6032759" y="6039020"/>
            <a:ext cx="20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GMT site April 2022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ACED3D7-DB71-BD0A-BDB7-4C20CDB9B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704" y="5465887"/>
            <a:ext cx="1645726" cy="7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1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etal structure with beams of light coming out of it&#10;&#10;Description automatically generated">
            <a:extLst>
              <a:ext uri="{FF2B5EF4-FFF2-40B4-BE49-F238E27FC236}">
                <a16:creationId xmlns:a16="http://schemas.microsoft.com/office/drawing/2014/main" id="{0F26DFCC-FF5C-0A9B-42A0-16B2904A7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206" y="1739106"/>
            <a:ext cx="10490200" cy="4356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22E09F-141F-8547-B307-D0050A39B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ELT-PCS is the planned </a:t>
            </a:r>
            <a:r>
              <a:rPr lang="en-US" dirty="0" err="1"/>
              <a:t>ExAO+Coron</a:t>
            </a:r>
            <a:r>
              <a:rPr lang="en-US" dirty="0"/>
              <a:t> instrument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03FFE-1BAD-3B71-F24E-B85CA1189EE7}"/>
              </a:ext>
            </a:extLst>
          </p:cNvPr>
          <p:cNvSpPr txBox="1"/>
          <p:nvPr/>
        </p:nvSpPr>
        <p:spPr>
          <a:xfrm>
            <a:off x="9964901" y="5725874"/>
            <a:ext cx="13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ESO</a:t>
            </a:r>
          </a:p>
        </p:txBody>
      </p:sp>
    </p:spTree>
    <p:extLst>
      <p:ext uri="{BB962C8B-B14F-4D97-AF65-F5344CB8AC3E}">
        <p14:creationId xmlns:p14="http://schemas.microsoft.com/office/powerpoint/2010/main" val="2489370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13F20AD6-D0E5-8FAC-DE98-29E7ACFBA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721" y="1096963"/>
            <a:ext cx="6579358" cy="52869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0A6020-8C69-AE07-B39E-65DE041F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That same plot for </a:t>
            </a:r>
            <a:r>
              <a:rPr lang="en-US" dirty="0" err="1"/>
              <a:t>GMagAO</a:t>
            </a:r>
            <a:r>
              <a:rPr lang="en-US" dirty="0"/>
              <a:t>-X – 25.4m primary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59D0683-5A5A-A5AE-0635-91B493337DAB}"/>
              </a:ext>
            </a:extLst>
          </p:cNvPr>
          <p:cNvSpPr txBox="1">
            <a:spLocks/>
          </p:cNvSpPr>
          <p:nvPr/>
        </p:nvSpPr>
        <p:spPr>
          <a:xfrm>
            <a:off x="7760079" y="1193800"/>
            <a:ext cx="4029250" cy="2971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Bigger light bucket -&gt; collect more photons!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Larger mirror -&gt; able to resolve closer things!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B67651-6153-8E06-C3EA-719D7C14CFA4}"/>
              </a:ext>
            </a:extLst>
          </p:cNvPr>
          <p:cNvSpPr/>
          <p:nvPr/>
        </p:nvSpPr>
        <p:spPr>
          <a:xfrm>
            <a:off x="868084" y="1452868"/>
            <a:ext cx="1786487" cy="914400"/>
          </a:xfrm>
          <a:prstGeom prst="roundRect">
            <a:avLst/>
          </a:prstGeom>
          <a:solidFill>
            <a:srgbClr val="46B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Proxima Centauri 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F765E5-889C-C4CB-D72B-676A0C0865FA}"/>
              </a:ext>
            </a:extLst>
          </p:cNvPr>
          <p:cNvCxnSpPr>
            <a:cxnSpLocks/>
          </p:cNvCxnSpPr>
          <p:nvPr/>
        </p:nvCxnSpPr>
        <p:spPr>
          <a:xfrm>
            <a:off x="2032000" y="2273300"/>
            <a:ext cx="1320800" cy="800100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C812DB9-4480-EAE5-3C62-90535891A0A2}"/>
              </a:ext>
            </a:extLst>
          </p:cNvPr>
          <p:cNvSpPr/>
          <p:nvPr/>
        </p:nvSpPr>
        <p:spPr>
          <a:xfrm>
            <a:off x="4017416" y="995668"/>
            <a:ext cx="1786487" cy="914400"/>
          </a:xfrm>
          <a:prstGeom prst="roundRect">
            <a:avLst/>
          </a:prstGeom>
          <a:solidFill>
            <a:srgbClr val="46B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GJ 876 b/c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492156-78D0-CC32-0E47-530D8004A387}"/>
              </a:ext>
            </a:extLst>
          </p:cNvPr>
          <p:cNvCxnSpPr>
            <a:cxnSpLocks/>
          </p:cNvCxnSpPr>
          <p:nvPr/>
        </p:nvCxnSpPr>
        <p:spPr>
          <a:xfrm flipH="1">
            <a:off x="3441704" y="1782764"/>
            <a:ext cx="575712" cy="116986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384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A8411-F7D5-E694-E57C-E825102A1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 descr="A screen shot of a graph&#10;&#10;Description automatically generated">
            <a:extLst>
              <a:ext uri="{FF2B5EF4-FFF2-40B4-BE49-F238E27FC236}">
                <a16:creationId xmlns:a16="http://schemas.microsoft.com/office/drawing/2014/main" id="{970DB42F-1456-40F3-6B17-2351DEAC5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91" y="997207"/>
            <a:ext cx="6484619" cy="5513387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FB0A2F2-5CFE-7EBC-A58E-947E646347CE}"/>
              </a:ext>
            </a:extLst>
          </p:cNvPr>
          <p:cNvSpPr txBox="1">
            <a:spLocks/>
          </p:cNvSpPr>
          <p:nvPr/>
        </p:nvSpPr>
        <p:spPr>
          <a:xfrm>
            <a:off x="7760079" y="1193800"/>
            <a:ext cx="4029250" cy="2971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Bigger light bucket -&gt; collect more photons!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Larger mirror -&gt; able to resolve closer things!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0B15B2-3D3B-70C8-C2F4-5E68FECAE7C7}"/>
              </a:ext>
            </a:extLst>
          </p:cNvPr>
          <p:cNvSpPr/>
          <p:nvPr/>
        </p:nvSpPr>
        <p:spPr>
          <a:xfrm>
            <a:off x="1749234" y="1584498"/>
            <a:ext cx="1786487" cy="914400"/>
          </a:xfrm>
          <a:prstGeom prst="roundRect">
            <a:avLst/>
          </a:prstGeom>
          <a:solidFill>
            <a:srgbClr val="46B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Proxima Centauri 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2B9B83-0206-FB29-EB92-5688806A5AEE}"/>
              </a:ext>
            </a:extLst>
          </p:cNvPr>
          <p:cNvCxnSpPr>
            <a:cxnSpLocks/>
          </p:cNvCxnSpPr>
          <p:nvPr/>
        </p:nvCxnSpPr>
        <p:spPr>
          <a:xfrm>
            <a:off x="2913150" y="2404930"/>
            <a:ext cx="1320800" cy="800100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8C32C0-4F68-CEC7-3D39-69F5DF499E68}"/>
              </a:ext>
            </a:extLst>
          </p:cNvPr>
          <p:cNvSpPr/>
          <p:nvPr/>
        </p:nvSpPr>
        <p:spPr>
          <a:xfrm>
            <a:off x="4898566" y="1127298"/>
            <a:ext cx="1786487" cy="914400"/>
          </a:xfrm>
          <a:prstGeom prst="roundRect">
            <a:avLst/>
          </a:prstGeom>
          <a:solidFill>
            <a:srgbClr val="46B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GJ 876 b/c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84FB77-2674-67A1-7C07-5C506A904986}"/>
              </a:ext>
            </a:extLst>
          </p:cNvPr>
          <p:cNvCxnSpPr>
            <a:cxnSpLocks/>
          </p:cNvCxnSpPr>
          <p:nvPr/>
        </p:nvCxnSpPr>
        <p:spPr>
          <a:xfrm flipH="1">
            <a:off x="4322854" y="1914394"/>
            <a:ext cx="575712" cy="116986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2">
            <a:extLst>
              <a:ext uri="{FF2B5EF4-FFF2-40B4-BE49-F238E27FC236}">
                <a16:creationId xmlns:a16="http://schemas.microsoft.com/office/drawing/2014/main" id="{E2E04301-87BF-CFC4-1CD7-3E01F3114AD9}"/>
              </a:ext>
            </a:extLst>
          </p:cNvPr>
          <p:cNvSpPr txBox="1">
            <a:spLocks/>
          </p:cNvSpPr>
          <p:nvPr/>
        </p:nvSpPr>
        <p:spPr>
          <a:xfrm>
            <a:off x="578060" y="161803"/>
            <a:ext cx="11211269" cy="75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That same plot for ELT and ELT-PCS – 39m primary</a:t>
            </a:r>
          </a:p>
        </p:txBody>
      </p:sp>
    </p:spTree>
    <p:extLst>
      <p:ext uri="{BB962C8B-B14F-4D97-AF65-F5344CB8AC3E}">
        <p14:creationId xmlns:p14="http://schemas.microsoft.com/office/powerpoint/2010/main" val="1088362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 descr="A graph with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44696928-F006-D014-0428-66F4600E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64" y="1160464"/>
            <a:ext cx="6579358" cy="5286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725EE8-1180-4223-C0A6-8A580C6F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71" y="184536"/>
            <a:ext cx="11386657" cy="752700"/>
          </a:xfrm>
        </p:spPr>
        <p:txBody>
          <a:bodyPr>
            <a:noAutofit/>
          </a:bodyPr>
          <a:lstStyle/>
          <a:p>
            <a:r>
              <a:rPr lang="en-US" sz="2800" dirty="0"/>
              <a:t>Contrast depends on atmosphere, separation, radius, and phase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43E8B7-D82C-F0BE-BCAE-50938E17BE49}"/>
              </a:ext>
            </a:extLst>
          </p:cNvPr>
          <p:cNvSpPr/>
          <p:nvPr/>
        </p:nvSpPr>
        <p:spPr>
          <a:xfrm>
            <a:off x="3153813" y="1262464"/>
            <a:ext cx="8305800" cy="1429880"/>
          </a:xfrm>
          <a:prstGeom prst="roundRect">
            <a:avLst/>
          </a:prstGeom>
          <a:solidFill>
            <a:srgbClr val="46B2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solidFill>
                <a:srgbClr val="46B2E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8F01A-299A-2FB8-62E9-79DC8F7E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13" y="1453364"/>
            <a:ext cx="7772400" cy="10480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818150-2E45-9192-0533-86515A42DB50}"/>
              </a:ext>
            </a:extLst>
          </p:cNvPr>
          <p:cNvCxnSpPr>
            <a:cxnSpLocks/>
          </p:cNvCxnSpPr>
          <p:nvPr/>
        </p:nvCxnSpPr>
        <p:spPr>
          <a:xfrm flipH="1">
            <a:off x="1231900" y="2108200"/>
            <a:ext cx="2214013" cy="775044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566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 descr="A graph with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44696928-F006-D014-0428-66F4600E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64" y="1160464"/>
            <a:ext cx="6579358" cy="5286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725EE8-1180-4223-C0A6-8A580C6F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71" y="184536"/>
            <a:ext cx="11386657" cy="752700"/>
          </a:xfrm>
        </p:spPr>
        <p:txBody>
          <a:bodyPr>
            <a:noAutofit/>
          </a:bodyPr>
          <a:lstStyle/>
          <a:p>
            <a:r>
              <a:rPr lang="en-US" sz="2800" dirty="0"/>
              <a:t>Contrast depends on atmosphere, separation, radius, and phase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43E8B7-D82C-F0BE-BCAE-50938E17BE49}"/>
              </a:ext>
            </a:extLst>
          </p:cNvPr>
          <p:cNvSpPr/>
          <p:nvPr/>
        </p:nvSpPr>
        <p:spPr>
          <a:xfrm>
            <a:off x="3153813" y="1262464"/>
            <a:ext cx="8305800" cy="1429880"/>
          </a:xfrm>
          <a:prstGeom prst="roundRect">
            <a:avLst/>
          </a:prstGeom>
          <a:solidFill>
            <a:srgbClr val="46B2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solidFill>
                <a:srgbClr val="46B2E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8F01A-299A-2FB8-62E9-79DC8F7E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13" y="1453364"/>
            <a:ext cx="7772400" cy="10480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818150-2E45-9192-0533-86515A42DB50}"/>
              </a:ext>
            </a:extLst>
          </p:cNvPr>
          <p:cNvCxnSpPr>
            <a:cxnSpLocks/>
          </p:cNvCxnSpPr>
          <p:nvPr/>
        </p:nvCxnSpPr>
        <p:spPr>
          <a:xfrm flipH="1">
            <a:off x="1231900" y="2108200"/>
            <a:ext cx="2214013" cy="775044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C08D56-1A01-DC37-DEF9-F472D77D2CE5}"/>
              </a:ext>
            </a:extLst>
          </p:cNvPr>
          <p:cNvCxnSpPr>
            <a:cxnSpLocks/>
          </p:cNvCxnSpPr>
          <p:nvPr/>
        </p:nvCxnSpPr>
        <p:spPr>
          <a:xfrm>
            <a:off x="6095999" y="727070"/>
            <a:ext cx="512244" cy="1470030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7D8ECC4-6021-0A55-334B-A58914FDF427}"/>
              </a:ext>
            </a:extLst>
          </p:cNvPr>
          <p:cNvSpPr txBox="1"/>
          <p:nvPr/>
        </p:nvSpPr>
        <p:spPr>
          <a:xfrm>
            <a:off x="7505701" y="2883244"/>
            <a:ext cx="395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Closer to star = brighter</a:t>
            </a:r>
          </a:p>
        </p:txBody>
      </p:sp>
    </p:spTree>
    <p:extLst>
      <p:ext uri="{BB962C8B-B14F-4D97-AF65-F5344CB8AC3E}">
        <p14:creationId xmlns:p14="http://schemas.microsoft.com/office/powerpoint/2010/main" val="1168133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 descr="A graph with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44696928-F006-D014-0428-66F4600E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64" y="1160464"/>
            <a:ext cx="6579358" cy="5286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725EE8-1180-4223-C0A6-8A580C6F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71" y="184536"/>
            <a:ext cx="11386657" cy="752700"/>
          </a:xfrm>
        </p:spPr>
        <p:txBody>
          <a:bodyPr>
            <a:noAutofit/>
          </a:bodyPr>
          <a:lstStyle/>
          <a:p>
            <a:r>
              <a:rPr lang="en-US" sz="2800" dirty="0"/>
              <a:t>Contrast depends on atmosphere, separation, radius, and phase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43E8B7-D82C-F0BE-BCAE-50938E17BE49}"/>
              </a:ext>
            </a:extLst>
          </p:cNvPr>
          <p:cNvSpPr/>
          <p:nvPr/>
        </p:nvSpPr>
        <p:spPr>
          <a:xfrm>
            <a:off x="3153813" y="1262464"/>
            <a:ext cx="8305800" cy="1429880"/>
          </a:xfrm>
          <a:prstGeom prst="roundRect">
            <a:avLst/>
          </a:prstGeom>
          <a:solidFill>
            <a:srgbClr val="46B2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solidFill>
                <a:srgbClr val="46B2E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8F01A-299A-2FB8-62E9-79DC8F7E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13" y="1453364"/>
            <a:ext cx="7772400" cy="10480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818150-2E45-9192-0533-86515A42DB50}"/>
              </a:ext>
            </a:extLst>
          </p:cNvPr>
          <p:cNvCxnSpPr>
            <a:cxnSpLocks/>
          </p:cNvCxnSpPr>
          <p:nvPr/>
        </p:nvCxnSpPr>
        <p:spPr>
          <a:xfrm flipH="1">
            <a:off x="1231900" y="2108200"/>
            <a:ext cx="2214013" cy="775044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C08D56-1A01-DC37-DEF9-F472D77D2CE5}"/>
              </a:ext>
            </a:extLst>
          </p:cNvPr>
          <p:cNvCxnSpPr>
            <a:cxnSpLocks/>
          </p:cNvCxnSpPr>
          <p:nvPr/>
        </p:nvCxnSpPr>
        <p:spPr>
          <a:xfrm>
            <a:off x="6095999" y="727070"/>
            <a:ext cx="512244" cy="1470030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271334-4AA3-ED3B-96DE-A6EF73280528}"/>
              </a:ext>
            </a:extLst>
          </p:cNvPr>
          <p:cNvCxnSpPr>
            <a:cxnSpLocks/>
          </p:cNvCxnSpPr>
          <p:nvPr/>
        </p:nvCxnSpPr>
        <p:spPr>
          <a:xfrm flipH="1">
            <a:off x="6963843" y="756778"/>
            <a:ext cx="935557" cy="868822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DE7B3B1-777B-5958-8CF1-44ADBE826DED}"/>
              </a:ext>
            </a:extLst>
          </p:cNvPr>
          <p:cNvSpPr txBox="1"/>
          <p:nvPr/>
        </p:nvSpPr>
        <p:spPr>
          <a:xfrm>
            <a:off x="7505701" y="2883244"/>
            <a:ext cx="395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Closer to star = brighter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Larger radius = brighter</a:t>
            </a:r>
          </a:p>
        </p:txBody>
      </p:sp>
    </p:spTree>
    <p:extLst>
      <p:ext uri="{BB962C8B-B14F-4D97-AF65-F5344CB8AC3E}">
        <p14:creationId xmlns:p14="http://schemas.microsoft.com/office/powerpoint/2010/main" val="22730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 descr="A graph with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44696928-F006-D014-0428-66F4600E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64" y="1160464"/>
            <a:ext cx="6579358" cy="5286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725EE8-1180-4223-C0A6-8A580C6F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71" y="184536"/>
            <a:ext cx="11386657" cy="752700"/>
          </a:xfrm>
        </p:spPr>
        <p:txBody>
          <a:bodyPr>
            <a:noAutofit/>
          </a:bodyPr>
          <a:lstStyle/>
          <a:p>
            <a:r>
              <a:rPr lang="en-US" sz="2800" dirty="0"/>
              <a:t>Contrast depends on atmosphere, separation, radius, and phase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43E8B7-D82C-F0BE-BCAE-50938E17BE49}"/>
              </a:ext>
            </a:extLst>
          </p:cNvPr>
          <p:cNvSpPr/>
          <p:nvPr/>
        </p:nvSpPr>
        <p:spPr>
          <a:xfrm>
            <a:off x="3153813" y="1262464"/>
            <a:ext cx="8305800" cy="1429880"/>
          </a:xfrm>
          <a:prstGeom prst="roundRect">
            <a:avLst/>
          </a:prstGeom>
          <a:solidFill>
            <a:srgbClr val="46B2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solidFill>
                <a:srgbClr val="46B2E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8F01A-299A-2FB8-62E9-79DC8F7E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13" y="1453364"/>
            <a:ext cx="7772400" cy="10480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818150-2E45-9192-0533-86515A42DB50}"/>
              </a:ext>
            </a:extLst>
          </p:cNvPr>
          <p:cNvCxnSpPr>
            <a:cxnSpLocks/>
          </p:cNvCxnSpPr>
          <p:nvPr/>
        </p:nvCxnSpPr>
        <p:spPr>
          <a:xfrm flipH="1">
            <a:off x="1231900" y="2108200"/>
            <a:ext cx="2214013" cy="775044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C08D56-1A01-DC37-DEF9-F472D77D2CE5}"/>
              </a:ext>
            </a:extLst>
          </p:cNvPr>
          <p:cNvCxnSpPr>
            <a:cxnSpLocks/>
          </p:cNvCxnSpPr>
          <p:nvPr/>
        </p:nvCxnSpPr>
        <p:spPr>
          <a:xfrm>
            <a:off x="6095999" y="727070"/>
            <a:ext cx="512244" cy="1470030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271334-4AA3-ED3B-96DE-A6EF73280528}"/>
              </a:ext>
            </a:extLst>
          </p:cNvPr>
          <p:cNvCxnSpPr>
            <a:cxnSpLocks/>
          </p:cNvCxnSpPr>
          <p:nvPr/>
        </p:nvCxnSpPr>
        <p:spPr>
          <a:xfrm flipH="1">
            <a:off x="6963843" y="756778"/>
            <a:ext cx="935557" cy="868822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7DDFFCC-62BF-1247-D047-9B8ADB7971EA}"/>
              </a:ext>
            </a:extLst>
          </p:cNvPr>
          <p:cNvSpPr txBox="1"/>
          <p:nvPr/>
        </p:nvSpPr>
        <p:spPr>
          <a:xfrm>
            <a:off x="7505700" y="2883244"/>
            <a:ext cx="4283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Closer to star = brighter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Larger radius = brighter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Smaller phase angle = brighter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3AE941-12F8-855A-5C28-39723F9AE5E4}"/>
              </a:ext>
            </a:extLst>
          </p:cNvPr>
          <p:cNvCxnSpPr>
            <a:cxnSpLocks/>
          </p:cNvCxnSpPr>
          <p:nvPr/>
        </p:nvCxnSpPr>
        <p:spPr>
          <a:xfrm flipH="1">
            <a:off x="8796887" y="727070"/>
            <a:ext cx="1083713" cy="775269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46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 descr="A graph with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44696928-F006-D014-0428-66F4600E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64" y="1160464"/>
            <a:ext cx="6579358" cy="5286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725EE8-1180-4223-C0A6-8A580C6F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71" y="184536"/>
            <a:ext cx="11386657" cy="752700"/>
          </a:xfrm>
        </p:spPr>
        <p:txBody>
          <a:bodyPr>
            <a:noAutofit/>
          </a:bodyPr>
          <a:lstStyle/>
          <a:p>
            <a:r>
              <a:rPr lang="en-US" sz="2800" dirty="0"/>
              <a:t>Contrast depends on atmosphere, separation, radius, and phase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43E8B7-D82C-F0BE-BCAE-50938E17BE49}"/>
              </a:ext>
            </a:extLst>
          </p:cNvPr>
          <p:cNvSpPr/>
          <p:nvPr/>
        </p:nvSpPr>
        <p:spPr>
          <a:xfrm>
            <a:off x="3153813" y="1262464"/>
            <a:ext cx="8305800" cy="1429880"/>
          </a:xfrm>
          <a:prstGeom prst="roundRect">
            <a:avLst/>
          </a:prstGeom>
          <a:solidFill>
            <a:srgbClr val="46B2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solidFill>
                <a:srgbClr val="46B2E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8F01A-299A-2FB8-62E9-79DC8F7E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913" y="1453364"/>
            <a:ext cx="7772400" cy="10480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818150-2E45-9192-0533-86515A42DB50}"/>
              </a:ext>
            </a:extLst>
          </p:cNvPr>
          <p:cNvCxnSpPr>
            <a:cxnSpLocks/>
          </p:cNvCxnSpPr>
          <p:nvPr/>
        </p:nvCxnSpPr>
        <p:spPr>
          <a:xfrm flipH="1">
            <a:off x="1231900" y="2108200"/>
            <a:ext cx="2214013" cy="775044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C08D56-1A01-DC37-DEF9-F472D77D2CE5}"/>
              </a:ext>
            </a:extLst>
          </p:cNvPr>
          <p:cNvCxnSpPr>
            <a:cxnSpLocks/>
          </p:cNvCxnSpPr>
          <p:nvPr/>
        </p:nvCxnSpPr>
        <p:spPr>
          <a:xfrm>
            <a:off x="6095999" y="727070"/>
            <a:ext cx="512244" cy="1470030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271334-4AA3-ED3B-96DE-A6EF73280528}"/>
              </a:ext>
            </a:extLst>
          </p:cNvPr>
          <p:cNvCxnSpPr>
            <a:cxnSpLocks/>
          </p:cNvCxnSpPr>
          <p:nvPr/>
        </p:nvCxnSpPr>
        <p:spPr>
          <a:xfrm flipH="1">
            <a:off x="6963843" y="756778"/>
            <a:ext cx="935557" cy="868822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1E4A61-0205-C31F-80B4-589260909F86}"/>
              </a:ext>
            </a:extLst>
          </p:cNvPr>
          <p:cNvCxnSpPr>
            <a:cxnSpLocks/>
          </p:cNvCxnSpPr>
          <p:nvPr/>
        </p:nvCxnSpPr>
        <p:spPr>
          <a:xfrm flipH="1">
            <a:off x="8796887" y="727070"/>
            <a:ext cx="1083713" cy="775269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7DDFFCC-62BF-1247-D047-9B8ADB7971EA}"/>
              </a:ext>
            </a:extLst>
          </p:cNvPr>
          <p:cNvSpPr txBox="1"/>
          <p:nvPr/>
        </p:nvSpPr>
        <p:spPr>
          <a:xfrm>
            <a:off x="7505700" y="2883244"/>
            <a:ext cx="4283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Closer to star = brighter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Larger radius = brighter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Smaller phase angle = brighter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And atmospheric albedo….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2A8487-40D1-FDD7-29F8-BB33D24E21CF}"/>
              </a:ext>
            </a:extLst>
          </p:cNvPr>
          <p:cNvCxnSpPr>
            <a:cxnSpLocks/>
          </p:cNvCxnSpPr>
          <p:nvPr/>
        </p:nvCxnSpPr>
        <p:spPr>
          <a:xfrm>
            <a:off x="4878921" y="756778"/>
            <a:ext cx="374634" cy="1049801"/>
          </a:xfrm>
          <a:prstGeom prst="straightConnector1">
            <a:avLst/>
          </a:prstGeom>
          <a:ln w="57150">
            <a:solidFill>
              <a:srgbClr val="46B2E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43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planets and stars&#10;&#10;Description automatically generated">
            <a:extLst>
              <a:ext uri="{FF2B5EF4-FFF2-40B4-BE49-F238E27FC236}">
                <a16:creationId xmlns:a16="http://schemas.microsoft.com/office/drawing/2014/main" id="{7AF07347-5C10-79AF-FB85-39C636140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2715" y="1128658"/>
            <a:ext cx="6326570" cy="52721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E63E0D-DF53-018B-3A67-6CB182BE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Regions where DI is sensitive currently have detected very few planets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B8CE41-4C10-4430-8B7F-E554F8A1C2FA}"/>
              </a:ext>
            </a:extLst>
          </p:cNvPr>
          <p:cNvSpPr/>
          <p:nvPr/>
        </p:nvSpPr>
        <p:spPr>
          <a:xfrm>
            <a:off x="6096000" y="1916482"/>
            <a:ext cx="2559484" cy="1218604"/>
          </a:xfrm>
          <a:prstGeom prst="ellipse">
            <a:avLst/>
          </a:prstGeom>
          <a:noFill/>
          <a:ln w="57150"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B989F9D-C6A8-6A96-9A18-C49C24D1D27A}"/>
              </a:ext>
            </a:extLst>
          </p:cNvPr>
          <p:cNvSpPr/>
          <p:nvPr/>
        </p:nvSpPr>
        <p:spPr>
          <a:xfrm>
            <a:off x="513826" y="5272142"/>
            <a:ext cx="2649682" cy="914400"/>
          </a:xfrm>
          <a:prstGeom prst="roundRect">
            <a:avLst/>
          </a:prstGeom>
          <a:solidFill>
            <a:srgbClr val="0E9ED5"/>
          </a:solidFill>
          <a:ln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Available on my website </a:t>
            </a:r>
            <a:r>
              <a:rPr lang="en-US" dirty="0" err="1"/>
              <a:t>www.loganpearce.com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08DE8-4045-9C88-0AD2-F3390537BDAD}"/>
              </a:ext>
            </a:extLst>
          </p:cNvPr>
          <p:cNvSpPr txBox="1"/>
          <p:nvPr/>
        </p:nvSpPr>
        <p:spPr>
          <a:xfrm>
            <a:off x="513826" y="4324079"/>
            <a:ext cx="2248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Rachel </a:t>
            </a:r>
            <a:r>
              <a:rPr lang="en-US" dirty="0" err="1"/>
              <a:t>Bowins</a:t>
            </a:r>
            <a:r>
              <a:rPr lang="en-US" dirty="0"/>
              <a:t>-Rubin and Logan Pearce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02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graph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37C819ED-5C63-8BB2-B545-77C1B699A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800" y="1046956"/>
            <a:ext cx="9042400" cy="53848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5A15E3-B68E-459B-6B0A-78A94B1C6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Atmospheric features as a function of wavelength</a:t>
            </a:r>
          </a:p>
        </p:txBody>
      </p:sp>
    </p:spTree>
    <p:extLst>
      <p:ext uri="{BB962C8B-B14F-4D97-AF65-F5344CB8AC3E}">
        <p14:creationId xmlns:p14="http://schemas.microsoft.com/office/powerpoint/2010/main" val="2997384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Brace 29">
            <a:extLst>
              <a:ext uri="{FF2B5EF4-FFF2-40B4-BE49-F238E27FC236}">
                <a16:creationId xmlns:a16="http://schemas.microsoft.com/office/drawing/2014/main" id="{4D756DDD-3AF1-B836-A9E5-5D4228C86727}"/>
              </a:ext>
            </a:extLst>
          </p:cNvPr>
          <p:cNvSpPr/>
          <p:nvPr/>
        </p:nvSpPr>
        <p:spPr>
          <a:xfrm rot="5400000">
            <a:off x="8261319" y="635510"/>
            <a:ext cx="410369" cy="4250827"/>
          </a:xfrm>
          <a:prstGeom prst="rightBrace">
            <a:avLst>
              <a:gd name="adj1" fmla="val 7447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1D7A8223-4651-51B7-6481-C6A7207E6D66}"/>
              </a:ext>
            </a:extLst>
          </p:cNvPr>
          <p:cNvSpPr/>
          <p:nvPr/>
        </p:nvSpPr>
        <p:spPr>
          <a:xfrm rot="5400000">
            <a:off x="6800005" y="3348892"/>
            <a:ext cx="410369" cy="4250827"/>
          </a:xfrm>
          <a:prstGeom prst="rightBrace">
            <a:avLst>
              <a:gd name="adj1" fmla="val 74474"/>
              <a:gd name="adj2" fmla="val 5345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428A94-A57D-B383-CA29-A3A7CF159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65" y="184536"/>
            <a:ext cx="8164151" cy="752700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ReflectX</a:t>
            </a:r>
            <a:r>
              <a:rPr lang="en-US" sz="3200" dirty="0"/>
              <a:t> model suite is designed to prepare for </a:t>
            </a:r>
            <a:r>
              <a:rPr lang="en-US" sz="3200" dirty="0" err="1"/>
              <a:t>ExAO</a:t>
            </a:r>
            <a:r>
              <a:rPr lang="en-US" sz="3200" dirty="0"/>
              <a:t> reflected light observations</a:t>
            </a:r>
          </a:p>
        </p:txBody>
      </p:sp>
      <p:pic>
        <p:nvPicPr>
          <p:cNvPr id="4" name="Picture 3" descr="A dog and a ball&#10;&#10;Description automatically generated">
            <a:extLst>
              <a:ext uri="{FF2B5EF4-FFF2-40B4-BE49-F238E27FC236}">
                <a16:creationId xmlns:a16="http://schemas.microsoft.com/office/drawing/2014/main" id="{2B84FE41-A122-CC78-4A3F-21C7E2B1D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897" y="108037"/>
            <a:ext cx="1682867" cy="843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706FABC-D506-6819-51EE-EE0F1284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10" y="2995440"/>
            <a:ext cx="2185818" cy="82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02E046BF-D93B-4A97-F63F-C1D25C34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962629"/>
            <a:ext cx="2316663" cy="9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C350DDE-4DC3-18C0-CDCC-1E2B3ED4BB62}"/>
              </a:ext>
            </a:extLst>
          </p:cNvPr>
          <p:cNvSpPr/>
          <p:nvPr/>
        </p:nvSpPr>
        <p:spPr>
          <a:xfrm>
            <a:off x="1185415" y="2321626"/>
            <a:ext cx="1578429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 Magnitude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E620413-D9BE-0847-5505-31351033E52A}"/>
              </a:ext>
            </a:extLst>
          </p:cNvPr>
          <p:cNvSpPr/>
          <p:nvPr/>
        </p:nvSpPr>
        <p:spPr>
          <a:xfrm>
            <a:off x="1185414" y="3243452"/>
            <a:ext cx="1578429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Observing conditions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94344C12-65D1-6171-12A4-1172958751BA}"/>
              </a:ext>
            </a:extLst>
          </p:cNvPr>
          <p:cNvSpPr/>
          <p:nvPr/>
        </p:nvSpPr>
        <p:spPr>
          <a:xfrm>
            <a:off x="3671634" y="1633649"/>
            <a:ext cx="410369" cy="4211522"/>
          </a:xfrm>
          <a:prstGeom prst="rightBrace">
            <a:avLst>
              <a:gd name="adj1" fmla="val 74474"/>
              <a:gd name="adj2" fmla="val 7752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44445D5-3E91-CD18-36DC-66AEBF13D8A5}"/>
              </a:ext>
            </a:extLst>
          </p:cNvPr>
          <p:cNvSpPr/>
          <p:nvPr/>
        </p:nvSpPr>
        <p:spPr>
          <a:xfrm>
            <a:off x="4510303" y="1465143"/>
            <a:ext cx="2910114" cy="1137433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Mass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Radius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Metallicity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Log(g)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Teff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9E0661-A508-AE88-D1ED-CBCE520D33C9}"/>
              </a:ext>
            </a:extLst>
          </p:cNvPr>
          <p:cNvSpPr txBox="1"/>
          <p:nvPr/>
        </p:nvSpPr>
        <p:spPr>
          <a:xfrm>
            <a:off x="5116846" y="111262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 properties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33AA3A-189A-DC40-D3A7-BC089358C877}"/>
              </a:ext>
            </a:extLst>
          </p:cNvPr>
          <p:cNvSpPr txBox="1"/>
          <p:nvPr/>
        </p:nvSpPr>
        <p:spPr>
          <a:xfrm>
            <a:off x="9423819" y="991357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Planet properties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21D82552-AC35-2DA3-34E0-BF7DB9FCB141}"/>
              </a:ext>
            </a:extLst>
          </p:cNvPr>
          <p:cNvSpPr/>
          <p:nvPr/>
        </p:nvSpPr>
        <p:spPr>
          <a:xfrm rot="5400000">
            <a:off x="8186051" y="2779597"/>
            <a:ext cx="410369" cy="2929545"/>
          </a:xfrm>
          <a:prstGeom prst="rightBrace">
            <a:avLst>
              <a:gd name="adj1" fmla="val 7447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0C38D9D-C96A-100E-A71A-D8DBB1B3D8B4}"/>
              </a:ext>
            </a:extLst>
          </p:cNvPr>
          <p:cNvSpPr/>
          <p:nvPr/>
        </p:nvSpPr>
        <p:spPr>
          <a:xfrm>
            <a:off x="7041062" y="4509363"/>
            <a:ext cx="2743200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ReflectX</a:t>
            </a:r>
            <a:r>
              <a:rPr lang="en-US" dirty="0"/>
              <a:t> spectra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38D4C00-5AAB-20B9-6834-1B8200E6B815}"/>
              </a:ext>
            </a:extLst>
          </p:cNvPr>
          <p:cNvSpPr/>
          <p:nvPr/>
        </p:nvSpPr>
        <p:spPr>
          <a:xfrm>
            <a:off x="4183262" y="4474464"/>
            <a:ext cx="2743200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Noise characteristics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A83E73-5EFA-A6D7-6F20-D2D125F9E587}"/>
              </a:ext>
            </a:extLst>
          </p:cNvPr>
          <p:cNvSpPr txBox="1"/>
          <p:nvPr/>
        </p:nvSpPr>
        <p:spPr>
          <a:xfrm>
            <a:off x="647576" y="1781254"/>
            <a:ext cx="26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Observing Characteristics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43AE35A-5D99-F0DD-40EC-E084A7F4AA9C}"/>
              </a:ext>
            </a:extLst>
          </p:cNvPr>
          <p:cNvSpPr/>
          <p:nvPr/>
        </p:nvSpPr>
        <p:spPr>
          <a:xfrm>
            <a:off x="4989793" y="5726258"/>
            <a:ext cx="3664723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Detectable planets &amp; features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C9FC30-10B8-5875-34A4-1A8C5C8BDC67}"/>
              </a:ext>
            </a:extLst>
          </p:cNvPr>
          <p:cNvSpPr txBox="1"/>
          <p:nvPr/>
        </p:nvSpPr>
        <p:spPr>
          <a:xfrm>
            <a:off x="7420417" y="3786707"/>
            <a:ext cx="203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Batalha</a:t>
            </a:r>
            <a:r>
              <a:rPr lang="en-US" dirty="0"/>
              <a:t> et al. 2019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EF1A12-BFA1-924C-7CE3-99311C751803}"/>
              </a:ext>
            </a:extLst>
          </p:cNvPr>
          <p:cNvSpPr txBox="1"/>
          <p:nvPr/>
        </p:nvSpPr>
        <p:spPr>
          <a:xfrm>
            <a:off x="1043122" y="5629672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Males et al. 2021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CD35B6B-2A9D-AA7E-B770-A7868A89DB24}"/>
              </a:ext>
            </a:extLst>
          </p:cNvPr>
          <p:cNvSpPr/>
          <p:nvPr/>
        </p:nvSpPr>
        <p:spPr>
          <a:xfrm>
            <a:off x="8697837" y="1303172"/>
            <a:ext cx="3075519" cy="1318576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Mass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Radius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Met.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C/O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Separation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Phase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Atm comp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B930F81-F20F-ECE5-6772-149283DA6E74}"/>
              </a:ext>
            </a:extLst>
          </p:cNvPr>
          <p:cNvSpPr/>
          <p:nvPr/>
        </p:nvSpPr>
        <p:spPr>
          <a:xfrm>
            <a:off x="416804" y="4156039"/>
            <a:ext cx="3254830" cy="1431508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Instrument configuration: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Speckle noise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WFC configuration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Coronagraph char.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D1C8C4A-9BA6-AFCB-9998-F7563B78A865}"/>
              </a:ext>
            </a:extLst>
          </p:cNvPr>
          <p:cNvCxnSpPr>
            <a:cxnSpLocks/>
          </p:cNvCxnSpPr>
          <p:nvPr/>
        </p:nvCxnSpPr>
        <p:spPr>
          <a:xfrm>
            <a:off x="8697837" y="6016308"/>
            <a:ext cx="5873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79EA651-7F4A-BE71-18C9-6C4E788E6B64}"/>
              </a:ext>
            </a:extLst>
          </p:cNvPr>
          <p:cNvSpPr txBox="1"/>
          <p:nvPr/>
        </p:nvSpPr>
        <p:spPr>
          <a:xfrm>
            <a:off x="9475677" y="5381090"/>
            <a:ext cx="1986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 yields</a:t>
            </a:r>
          </a:p>
          <a:p>
            <a:r>
              <a:rPr lang="en-US" dirty="0"/>
              <a:t>Instrument design</a:t>
            </a:r>
          </a:p>
          <a:p>
            <a:r>
              <a:rPr lang="en-US" dirty="0"/>
              <a:t>Survey Design</a:t>
            </a:r>
          </a:p>
          <a:p>
            <a:r>
              <a:rPr lang="en-US" dirty="0"/>
              <a:t>Forward models</a:t>
            </a:r>
          </a:p>
        </p:txBody>
      </p:sp>
    </p:spTree>
    <p:extLst>
      <p:ext uri="{BB962C8B-B14F-4D97-AF65-F5344CB8AC3E}">
        <p14:creationId xmlns:p14="http://schemas.microsoft.com/office/powerpoint/2010/main" val="2279565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428A94-A57D-B383-CA29-A3A7CF159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65" y="184536"/>
            <a:ext cx="8164151" cy="752700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ReflectX</a:t>
            </a:r>
            <a:r>
              <a:rPr lang="en-US" sz="3200" dirty="0"/>
              <a:t> model suite is designed to prepare for </a:t>
            </a:r>
            <a:r>
              <a:rPr lang="en-US" sz="3200" dirty="0" err="1"/>
              <a:t>ExAO</a:t>
            </a:r>
            <a:r>
              <a:rPr lang="en-US" sz="3200" dirty="0"/>
              <a:t> reflected light observations</a:t>
            </a:r>
          </a:p>
        </p:txBody>
      </p:sp>
      <p:pic>
        <p:nvPicPr>
          <p:cNvPr id="4" name="Picture 3" descr="A dog and a ball&#10;&#10;Description automatically generated">
            <a:extLst>
              <a:ext uri="{FF2B5EF4-FFF2-40B4-BE49-F238E27FC236}">
                <a16:creationId xmlns:a16="http://schemas.microsoft.com/office/drawing/2014/main" id="{2B84FE41-A122-CC78-4A3F-21C7E2B1D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897" y="108037"/>
            <a:ext cx="1682867" cy="843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706FABC-D506-6819-51EE-EE0F1284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10" y="2995440"/>
            <a:ext cx="2185818" cy="82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02E046BF-D93B-4A97-F63F-C1D25C34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962629"/>
            <a:ext cx="2316663" cy="9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C350DDE-4DC3-18C0-CDCC-1E2B3ED4BB62}"/>
              </a:ext>
            </a:extLst>
          </p:cNvPr>
          <p:cNvSpPr/>
          <p:nvPr/>
        </p:nvSpPr>
        <p:spPr>
          <a:xfrm>
            <a:off x="1185415" y="2321626"/>
            <a:ext cx="1578429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 Magnitude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E620413-D9BE-0847-5505-31351033E52A}"/>
              </a:ext>
            </a:extLst>
          </p:cNvPr>
          <p:cNvSpPr/>
          <p:nvPr/>
        </p:nvSpPr>
        <p:spPr>
          <a:xfrm>
            <a:off x="1185414" y="3243452"/>
            <a:ext cx="1578429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Observing conditions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94344C12-65D1-6171-12A4-1172958751BA}"/>
              </a:ext>
            </a:extLst>
          </p:cNvPr>
          <p:cNvSpPr/>
          <p:nvPr/>
        </p:nvSpPr>
        <p:spPr>
          <a:xfrm>
            <a:off x="3671634" y="1633649"/>
            <a:ext cx="410369" cy="4211522"/>
          </a:xfrm>
          <a:prstGeom prst="rightBrace">
            <a:avLst>
              <a:gd name="adj1" fmla="val 74474"/>
              <a:gd name="adj2" fmla="val 7752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44445D5-3E91-CD18-36DC-66AEBF13D8A5}"/>
              </a:ext>
            </a:extLst>
          </p:cNvPr>
          <p:cNvSpPr/>
          <p:nvPr/>
        </p:nvSpPr>
        <p:spPr>
          <a:xfrm>
            <a:off x="4510303" y="1343616"/>
            <a:ext cx="2910114" cy="1137433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Mass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Radius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Metallicity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Log(g)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Teff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9E0661-A508-AE88-D1ED-CBCE520D33C9}"/>
              </a:ext>
            </a:extLst>
          </p:cNvPr>
          <p:cNvSpPr txBox="1"/>
          <p:nvPr/>
        </p:nvSpPr>
        <p:spPr>
          <a:xfrm>
            <a:off x="5142057" y="102839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 properties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33AA3A-189A-DC40-D3A7-BC089358C877}"/>
              </a:ext>
            </a:extLst>
          </p:cNvPr>
          <p:cNvSpPr txBox="1"/>
          <p:nvPr/>
        </p:nvSpPr>
        <p:spPr>
          <a:xfrm>
            <a:off x="9423819" y="991357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Planet properties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4D756DDD-3AF1-B836-A9E5-5D4228C86727}"/>
              </a:ext>
            </a:extLst>
          </p:cNvPr>
          <p:cNvSpPr/>
          <p:nvPr/>
        </p:nvSpPr>
        <p:spPr>
          <a:xfrm rot="5400000">
            <a:off x="8261319" y="635510"/>
            <a:ext cx="410369" cy="4250827"/>
          </a:xfrm>
          <a:prstGeom prst="rightBrace">
            <a:avLst>
              <a:gd name="adj1" fmla="val 7447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21D82552-AC35-2DA3-34E0-BF7DB9FCB141}"/>
              </a:ext>
            </a:extLst>
          </p:cNvPr>
          <p:cNvSpPr/>
          <p:nvPr/>
        </p:nvSpPr>
        <p:spPr>
          <a:xfrm rot="5400000">
            <a:off x="8186051" y="2779597"/>
            <a:ext cx="410369" cy="2929545"/>
          </a:xfrm>
          <a:prstGeom prst="rightBrace">
            <a:avLst>
              <a:gd name="adj1" fmla="val 7447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0C38D9D-C96A-100E-A71A-D8DBB1B3D8B4}"/>
              </a:ext>
            </a:extLst>
          </p:cNvPr>
          <p:cNvSpPr/>
          <p:nvPr/>
        </p:nvSpPr>
        <p:spPr>
          <a:xfrm>
            <a:off x="7041062" y="4509363"/>
            <a:ext cx="2743200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ReflectX</a:t>
            </a:r>
            <a:r>
              <a:rPr lang="en-US" dirty="0"/>
              <a:t> spectra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38D4C00-5AAB-20B9-6834-1B8200E6B815}"/>
              </a:ext>
            </a:extLst>
          </p:cNvPr>
          <p:cNvSpPr/>
          <p:nvPr/>
        </p:nvSpPr>
        <p:spPr>
          <a:xfrm>
            <a:off x="4183262" y="4474464"/>
            <a:ext cx="2743200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Noise characteristics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1D7A8223-4651-51B7-6481-C6A7207E6D66}"/>
              </a:ext>
            </a:extLst>
          </p:cNvPr>
          <p:cNvSpPr/>
          <p:nvPr/>
        </p:nvSpPr>
        <p:spPr>
          <a:xfrm rot="5400000">
            <a:off x="6800005" y="3348892"/>
            <a:ext cx="410369" cy="4250827"/>
          </a:xfrm>
          <a:prstGeom prst="rightBrace">
            <a:avLst>
              <a:gd name="adj1" fmla="val 74474"/>
              <a:gd name="adj2" fmla="val 5345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A83E73-5EFA-A6D7-6F20-D2D125F9E587}"/>
              </a:ext>
            </a:extLst>
          </p:cNvPr>
          <p:cNvSpPr txBox="1"/>
          <p:nvPr/>
        </p:nvSpPr>
        <p:spPr>
          <a:xfrm>
            <a:off x="647576" y="1781254"/>
            <a:ext cx="265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Observing Characteristics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43AE35A-5D99-F0DD-40EC-E084A7F4AA9C}"/>
              </a:ext>
            </a:extLst>
          </p:cNvPr>
          <p:cNvSpPr/>
          <p:nvPr/>
        </p:nvSpPr>
        <p:spPr>
          <a:xfrm>
            <a:off x="4989793" y="5726258"/>
            <a:ext cx="3664723" cy="794657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Detectable planets &amp; features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C9FC30-10B8-5875-34A4-1A8C5C8BDC67}"/>
              </a:ext>
            </a:extLst>
          </p:cNvPr>
          <p:cNvSpPr txBox="1"/>
          <p:nvPr/>
        </p:nvSpPr>
        <p:spPr>
          <a:xfrm>
            <a:off x="7420417" y="3786707"/>
            <a:ext cx="203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Batalha</a:t>
            </a:r>
            <a:r>
              <a:rPr lang="en-US" dirty="0"/>
              <a:t> et al. 2019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EF1A12-BFA1-924C-7CE3-99311C751803}"/>
              </a:ext>
            </a:extLst>
          </p:cNvPr>
          <p:cNvSpPr txBox="1"/>
          <p:nvPr/>
        </p:nvSpPr>
        <p:spPr>
          <a:xfrm>
            <a:off x="1043122" y="5629672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Males et al. 2021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CD35B6B-2A9D-AA7E-B770-A7868A89DB24}"/>
              </a:ext>
            </a:extLst>
          </p:cNvPr>
          <p:cNvSpPr/>
          <p:nvPr/>
        </p:nvSpPr>
        <p:spPr>
          <a:xfrm>
            <a:off x="8697837" y="1303172"/>
            <a:ext cx="3075519" cy="1318576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Mass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Radius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Met.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C/O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Separation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Phase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Atm comp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B930F81-F20F-ECE5-6772-149283DA6E74}"/>
              </a:ext>
            </a:extLst>
          </p:cNvPr>
          <p:cNvSpPr/>
          <p:nvPr/>
        </p:nvSpPr>
        <p:spPr>
          <a:xfrm>
            <a:off x="416804" y="4156039"/>
            <a:ext cx="3254830" cy="1431508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Instrument configuration: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Speckle noise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WFC configuration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Coronagraph char.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D1C8C4A-9BA6-AFCB-9998-F7563B78A865}"/>
              </a:ext>
            </a:extLst>
          </p:cNvPr>
          <p:cNvCxnSpPr>
            <a:cxnSpLocks/>
          </p:cNvCxnSpPr>
          <p:nvPr/>
        </p:nvCxnSpPr>
        <p:spPr>
          <a:xfrm>
            <a:off x="8697837" y="6016308"/>
            <a:ext cx="5873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79EA651-7F4A-BE71-18C9-6C4E788E6B64}"/>
              </a:ext>
            </a:extLst>
          </p:cNvPr>
          <p:cNvSpPr txBox="1"/>
          <p:nvPr/>
        </p:nvSpPr>
        <p:spPr>
          <a:xfrm>
            <a:off x="9475677" y="5381090"/>
            <a:ext cx="1986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 yields</a:t>
            </a:r>
          </a:p>
          <a:p>
            <a:r>
              <a:rPr lang="en-US" dirty="0"/>
              <a:t>Instrument design</a:t>
            </a:r>
          </a:p>
          <a:p>
            <a:r>
              <a:rPr lang="en-US" dirty="0"/>
              <a:t>Survey Design</a:t>
            </a:r>
          </a:p>
          <a:p>
            <a:r>
              <a:rPr lang="en-US" dirty="0"/>
              <a:t>Forward models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B8C9C8-0936-F426-8EA0-B6267E192A96}"/>
              </a:ext>
            </a:extLst>
          </p:cNvPr>
          <p:cNvSpPr/>
          <p:nvPr/>
        </p:nvSpPr>
        <p:spPr>
          <a:xfrm>
            <a:off x="2613180" y="2014717"/>
            <a:ext cx="7455820" cy="3122640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Publication of first model results expected in 2024</a:t>
            </a:r>
          </a:p>
        </p:txBody>
      </p:sp>
    </p:spTree>
    <p:extLst>
      <p:ext uri="{BB962C8B-B14F-4D97-AF65-F5344CB8AC3E}">
        <p14:creationId xmlns:p14="http://schemas.microsoft.com/office/powerpoint/2010/main" val="1483536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22AE0A-D2A2-D32B-68F1-0DBD58F16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22" y="1160112"/>
            <a:ext cx="6189677" cy="5513352"/>
          </a:xfrm>
        </p:spPr>
        <p:txBody>
          <a:bodyPr/>
          <a:lstStyle/>
          <a:p>
            <a:r>
              <a:rPr lang="en-US" dirty="0"/>
              <a:t>A generic grid of reflected light models spanning star and planet parameters</a:t>
            </a:r>
          </a:p>
          <a:p>
            <a:r>
              <a:rPr lang="en-US" dirty="0"/>
              <a:t>A suite of models of specific known planets</a:t>
            </a:r>
          </a:p>
          <a:p>
            <a:r>
              <a:rPr lang="en-US" dirty="0"/>
              <a:t>A tool for producing predictions based on the models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72DC54-2559-18D5-24C0-05BCFE74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ReflectX</a:t>
            </a:r>
            <a:r>
              <a:rPr lang="en-US" dirty="0"/>
              <a:t> will consist of</a:t>
            </a:r>
          </a:p>
        </p:txBody>
      </p:sp>
      <p:pic>
        <p:nvPicPr>
          <p:cNvPr id="4" name="Picture 3" descr="A dog and a ball&#10;&#10;Description automatically generated">
            <a:extLst>
              <a:ext uri="{FF2B5EF4-FFF2-40B4-BE49-F238E27FC236}">
                <a16:creationId xmlns:a16="http://schemas.microsoft.com/office/drawing/2014/main" id="{4BCD2EBC-F317-2954-D44C-5C17F19B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897" y="108037"/>
            <a:ext cx="1682867" cy="843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aph of a graph with red and blue squares&#10;&#10;Description automatically generated">
            <a:extLst>
              <a:ext uri="{FF2B5EF4-FFF2-40B4-BE49-F238E27FC236}">
                <a16:creationId xmlns:a16="http://schemas.microsoft.com/office/drawing/2014/main" id="{9E55F6FA-CA46-0090-078E-8745D24CC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952" y="1160112"/>
            <a:ext cx="4655890" cy="5283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CBEE0D-264D-E82E-AEE4-F23652D34915}"/>
              </a:ext>
            </a:extLst>
          </p:cNvPr>
          <p:cNvSpPr txBox="1"/>
          <p:nvPr/>
        </p:nvSpPr>
        <p:spPr>
          <a:xfrm>
            <a:off x="3824177" y="5381090"/>
            <a:ext cx="336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Prox</a:t>
            </a:r>
            <a:r>
              <a:rPr lang="en-US" dirty="0"/>
              <a:t> Cen b airless and Earth-like atmosphere models in color-magnitude space</a:t>
            </a:r>
          </a:p>
        </p:txBody>
      </p:sp>
    </p:spTree>
    <p:extLst>
      <p:ext uri="{BB962C8B-B14F-4D97-AF65-F5344CB8AC3E}">
        <p14:creationId xmlns:p14="http://schemas.microsoft.com/office/powerpoint/2010/main" val="1245297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57036801-043B-1173-2409-229C9454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5637"/>
            <a:ext cx="7772400" cy="52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07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A6B1-2631-9B08-238E-BE2773709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06EE56-9F70-5EDA-E7A2-2DA8EE82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63" y="2676300"/>
            <a:ext cx="11211269" cy="7527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Other </a:t>
            </a:r>
            <a:r>
              <a:rPr lang="en-US" dirty="0" err="1"/>
              <a:t>MagAO</a:t>
            </a:r>
            <a:r>
              <a:rPr lang="en-US" dirty="0"/>
              <a:t>-X Science: Sirius-Like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8BA4E5-474C-C24A-9A01-DA69E3FBA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1" y="3471476"/>
            <a:ext cx="2882598" cy="2934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6840FD-75BF-11D5-CDC3-9806A34B2A43}"/>
              </a:ext>
            </a:extLst>
          </p:cNvPr>
          <p:cNvSpPr txBox="1"/>
          <p:nvPr/>
        </p:nvSpPr>
        <p:spPr>
          <a:xfrm>
            <a:off x="5899228" y="4338697"/>
            <a:ext cx="2882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HST image of Sirius A, the “dog star” &amp; Sirius B, the “pup”</a:t>
            </a:r>
          </a:p>
        </p:txBody>
      </p:sp>
    </p:spTree>
    <p:extLst>
      <p:ext uri="{BB962C8B-B14F-4D97-AF65-F5344CB8AC3E}">
        <p14:creationId xmlns:p14="http://schemas.microsoft.com/office/powerpoint/2010/main" val="4241627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5CD68D-A7C5-C05B-B43E-E5A93E426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22" y="1160112"/>
            <a:ext cx="5511281" cy="5513352"/>
          </a:xfrm>
        </p:spPr>
        <p:txBody>
          <a:bodyPr/>
          <a:lstStyle/>
          <a:p>
            <a:r>
              <a:rPr lang="en-US" dirty="0"/>
              <a:t>White dwarfs are probes of </a:t>
            </a:r>
            <a:r>
              <a:rPr lang="en-US" dirty="0">
                <a:solidFill>
                  <a:srgbClr val="46B2E2"/>
                </a:solidFill>
              </a:rPr>
              <a:t>planet composition</a:t>
            </a:r>
          </a:p>
          <a:p>
            <a:r>
              <a:rPr lang="en-US" dirty="0"/>
              <a:t>“Polluted” WDs with wide main sequence companions can probe </a:t>
            </a:r>
            <a:r>
              <a:rPr lang="en-US" dirty="0">
                <a:solidFill>
                  <a:srgbClr val="46B2E2"/>
                </a:solidFill>
              </a:rPr>
              <a:t>influence of companion </a:t>
            </a:r>
            <a:r>
              <a:rPr lang="en-US" dirty="0"/>
              <a:t>on planetary regime.</a:t>
            </a:r>
          </a:p>
          <a:p>
            <a:r>
              <a:rPr lang="en-US" dirty="0"/>
              <a:t>“Sirius-like” systems (WD + AFGK) are difficult to detect b/c star outshines WD</a:t>
            </a:r>
          </a:p>
          <a:p>
            <a:r>
              <a:rPr lang="en-US" dirty="0" err="1"/>
              <a:t>ExAO</a:t>
            </a:r>
            <a:r>
              <a:rPr lang="en-US" dirty="0"/>
              <a:t> can contribute to both </a:t>
            </a:r>
            <a:r>
              <a:rPr lang="en-US" dirty="0">
                <a:solidFill>
                  <a:srgbClr val="46B2E2"/>
                </a:solidFill>
              </a:rPr>
              <a:t>exoplanet</a:t>
            </a:r>
            <a:r>
              <a:rPr lang="en-US" dirty="0"/>
              <a:t> and </a:t>
            </a:r>
            <a:r>
              <a:rPr lang="en-US" dirty="0">
                <a:solidFill>
                  <a:srgbClr val="46B2E2"/>
                </a:solidFill>
              </a:rPr>
              <a:t>WD </a:t>
            </a:r>
            <a:r>
              <a:rPr lang="en-US" dirty="0"/>
              <a:t>communities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F915E-F6BB-1509-5E22-6FCB6590E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influence of wide companions on the planetary regime through WD+MS binaries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BBEEF-E787-1A00-0FF5-8B2807DA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003" y="1282700"/>
            <a:ext cx="5875376" cy="3451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B1E24-A9B3-A0D3-0AAF-AFD44F9B92EA}"/>
              </a:ext>
            </a:extLst>
          </p:cNvPr>
          <p:cNvSpPr txBox="1"/>
          <p:nvPr/>
        </p:nvSpPr>
        <p:spPr>
          <a:xfrm>
            <a:off x="9766263" y="1160112"/>
            <a:ext cx="19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Jura &amp; Young 2014</a:t>
            </a:r>
          </a:p>
        </p:txBody>
      </p:sp>
    </p:spTree>
    <p:extLst>
      <p:ext uri="{BB962C8B-B14F-4D97-AF65-F5344CB8AC3E}">
        <p14:creationId xmlns:p14="http://schemas.microsoft.com/office/powerpoint/2010/main" val="3886856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192742-73A3-2413-6B7B-2F7D1A011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23" y="1160112"/>
            <a:ext cx="4792678" cy="25482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Detect new SLS w/ </a:t>
            </a:r>
            <a:r>
              <a:rPr lang="en-US" dirty="0" err="1"/>
              <a:t>MagAO</a:t>
            </a:r>
            <a:r>
              <a:rPr lang="en-US" dirty="0"/>
              <a:t>-X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Observe new and known SLS for pollution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Monitor orbits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CD6AA2-23E5-F606-65EF-88DEC7AA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ExAO</a:t>
            </a:r>
            <a:r>
              <a:rPr lang="en-US" dirty="0"/>
              <a:t> Pup Search</a:t>
            </a:r>
          </a:p>
        </p:txBody>
      </p:sp>
      <p:pic>
        <p:nvPicPr>
          <p:cNvPr id="7" name="Picture 6" descr="A graph with blue and red dots&#10;&#10;Description automatically generated">
            <a:extLst>
              <a:ext uri="{FF2B5EF4-FFF2-40B4-BE49-F238E27FC236}">
                <a16:creationId xmlns:a16="http://schemas.microsoft.com/office/drawing/2014/main" id="{6E001EBF-A890-E589-6748-49F19F93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338738"/>
            <a:ext cx="5435600" cy="4076700"/>
          </a:xfrm>
          <a:prstGeom prst="rect">
            <a:avLst/>
          </a:prstGeom>
        </p:spPr>
      </p:pic>
      <p:pic>
        <p:nvPicPr>
          <p:cNvPr id="5" name="Picture 4" descr="A dog sitting and logo&#10;&#10;Description automatically generated">
            <a:extLst>
              <a:ext uri="{FF2B5EF4-FFF2-40B4-BE49-F238E27FC236}">
                <a16:creationId xmlns:a16="http://schemas.microsoft.com/office/drawing/2014/main" id="{3C441354-EC90-8C87-CC4F-6DF583518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69"/>
          <a:stretch/>
        </p:blipFill>
        <p:spPr>
          <a:xfrm>
            <a:off x="8362951" y="63500"/>
            <a:ext cx="3740149" cy="325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495ABA6-A1BF-AF14-7029-A6E3B099E9A6}"/>
              </a:ext>
            </a:extLst>
          </p:cNvPr>
          <p:cNvSpPr txBox="1">
            <a:spLocks/>
          </p:cNvSpPr>
          <p:nvPr/>
        </p:nvSpPr>
        <p:spPr>
          <a:xfrm>
            <a:off x="817833" y="3894937"/>
            <a:ext cx="4036458" cy="2251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High quality target list built from UV Excess and RV data in Ren et al. 2020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48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31DF6B-F420-E79B-4158-A9F3A3CDC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22" y="1160112"/>
            <a:ext cx="3675077" cy="27387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 WD candidate companions, 1 confirmed</a:t>
            </a:r>
          </a:p>
          <a:p>
            <a:r>
              <a:rPr lang="en-US" dirty="0"/>
              <a:t>1 subdwarf</a:t>
            </a:r>
          </a:p>
          <a:p>
            <a:r>
              <a:rPr lang="en-US" dirty="0"/>
              <a:t>1 M dwarf</a:t>
            </a:r>
          </a:p>
          <a:p>
            <a:r>
              <a:rPr lang="en-US" dirty="0"/>
              <a:t>1 undetermined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515B5E-8AB5-B12F-FD74-FF4311C2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27" y="132421"/>
            <a:ext cx="5958000" cy="752700"/>
          </a:xfrm>
        </p:spPr>
        <p:txBody>
          <a:bodyPr>
            <a:noAutofit/>
          </a:bodyPr>
          <a:lstStyle/>
          <a:p>
            <a:r>
              <a:rPr lang="en-US" sz="3200" dirty="0"/>
              <a:t>14 observed, 8 new candidate companions </a:t>
            </a:r>
          </a:p>
        </p:txBody>
      </p:sp>
      <p:pic>
        <p:nvPicPr>
          <p:cNvPr id="7" name="Picture 6" descr="A close-up of a purple square&#10;&#10;Description automatically generated">
            <a:extLst>
              <a:ext uri="{FF2B5EF4-FFF2-40B4-BE49-F238E27FC236}">
                <a16:creationId xmlns:a16="http://schemas.microsoft.com/office/drawing/2014/main" id="{17F90F3A-52BB-4C48-E4F8-632BC4D10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40" y="3689235"/>
            <a:ext cx="2697574" cy="2697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aph of a galaxy&#10;&#10;Description automatically generated with medium confidence">
            <a:extLst>
              <a:ext uri="{FF2B5EF4-FFF2-40B4-BE49-F238E27FC236}">
                <a16:creationId xmlns:a16="http://schemas.microsoft.com/office/drawing/2014/main" id="{301BA23E-1CB4-1AD1-452A-F31A5D5EA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995" y="132421"/>
            <a:ext cx="4991100" cy="6337300"/>
          </a:xfrm>
          <a:prstGeom prst="rect">
            <a:avLst/>
          </a:prstGeom>
        </p:spPr>
      </p:pic>
      <p:pic>
        <p:nvPicPr>
          <p:cNvPr id="8" name="Picture 7" descr="A close-up of a red circle&#10;&#10;Description automatically generated">
            <a:extLst>
              <a:ext uri="{FF2B5EF4-FFF2-40B4-BE49-F238E27FC236}">
                <a16:creationId xmlns:a16="http://schemas.microsoft.com/office/drawing/2014/main" id="{F5F39710-BE0B-A376-7495-F9ADEF2A9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499"/>
          <a:stretch/>
        </p:blipFill>
        <p:spPr>
          <a:xfrm>
            <a:off x="3616188" y="3663875"/>
            <a:ext cx="2855639" cy="274829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BDF1006-C385-266C-4971-4F9AAA617937}"/>
              </a:ext>
            </a:extLst>
          </p:cNvPr>
          <p:cNvSpPr/>
          <p:nvPr/>
        </p:nvSpPr>
        <p:spPr>
          <a:xfrm>
            <a:off x="5558924" y="4979467"/>
            <a:ext cx="2697574" cy="1373339"/>
          </a:xfrm>
          <a:prstGeom prst="roundRect">
            <a:avLst/>
          </a:prstGeom>
          <a:solidFill>
            <a:srgbClr val="46B2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Paper to be submitted in a few weeks</a:t>
            </a:r>
          </a:p>
        </p:txBody>
      </p:sp>
      <p:pic>
        <p:nvPicPr>
          <p:cNvPr id="10" name="Picture 9" descr="A close-up of a purple and orange star&#10;&#10;Description automatically generated">
            <a:extLst>
              <a:ext uri="{FF2B5EF4-FFF2-40B4-BE49-F238E27FC236}">
                <a16:creationId xmlns:a16="http://schemas.microsoft.com/office/drawing/2014/main" id="{2CDA4A00-8CCC-6ED1-4A74-1451A5D14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049" y="725162"/>
            <a:ext cx="2855639" cy="285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8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917EA6-FC49-8DA8-A332-38CF2586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 with </a:t>
            </a:r>
            <a:r>
              <a:rPr lang="en-US" dirty="0">
                <a:solidFill>
                  <a:srgbClr val="46B2E2"/>
                </a:solidFill>
              </a:rPr>
              <a:t>extreme AO </a:t>
            </a:r>
            <a:r>
              <a:rPr lang="en-US" dirty="0"/>
              <a:t>is the future of exoplanet science.</a:t>
            </a:r>
          </a:p>
          <a:p>
            <a:r>
              <a:rPr lang="en-US" dirty="0" err="1"/>
              <a:t>MagAO</a:t>
            </a:r>
            <a:r>
              <a:rPr lang="en-US" dirty="0"/>
              <a:t>-X is a technology development platform for </a:t>
            </a:r>
            <a:r>
              <a:rPr lang="en-US" dirty="0">
                <a:solidFill>
                  <a:srgbClr val="46B2E2"/>
                </a:solidFill>
              </a:rPr>
              <a:t>reflected light imaging</a:t>
            </a:r>
            <a:r>
              <a:rPr lang="en-US" dirty="0"/>
              <a:t>.</a:t>
            </a:r>
          </a:p>
          <a:p>
            <a:r>
              <a:rPr lang="en-US" dirty="0"/>
              <a:t>I am using </a:t>
            </a:r>
            <a:r>
              <a:rPr lang="en-US" dirty="0" err="1"/>
              <a:t>MagAO</a:t>
            </a:r>
            <a:r>
              <a:rPr lang="en-US" dirty="0"/>
              <a:t>-X for the novel application of </a:t>
            </a:r>
            <a:r>
              <a:rPr lang="en-US" dirty="0" err="1"/>
              <a:t>ExAO</a:t>
            </a:r>
            <a:r>
              <a:rPr lang="en-US" dirty="0"/>
              <a:t> to </a:t>
            </a:r>
            <a:r>
              <a:rPr lang="en-US" dirty="0">
                <a:solidFill>
                  <a:srgbClr val="46B2E2"/>
                </a:solidFill>
              </a:rPr>
              <a:t>WD+MS binaries</a:t>
            </a:r>
            <a:r>
              <a:rPr lang="en-US" dirty="0"/>
              <a:t> with the </a:t>
            </a:r>
            <a:r>
              <a:rPr lang="en-US" dirty="0" err="1"/>
              <a:t>ExAO</a:t>
            </a:r>
            <a:r>
              <a:rPr lang="en-US" dirty="0"/>
              <a:t> Pup Search.</a:t>
            </a:r>
          </a:p>
          <a:p>
            <a:r>
              <a:rPr lang="en-US" dirty="0"/>
              <a:t>I am preparing the </a:t>
            </a:r>
            <a:r>
              <a:rPr lang="en-US" dirty="0" err="1">
                <a:solidFill>
                  <a:srgbClr val="46B2E2"/>
                </a:solidFill>
              </a:rPr>
              <a:t>ReflectX</a:t>
            </a:r>
            <a:r>
              <a:rPr lang="en-US" dirty="0">
                <a:solidFill>
                  <a:srgbClr val="46B2E2"/>
                </a:solidFill>
              </a:rPr>
              <a:t> model suite </a:t>
            </a:r>
            <a:r>
              <a:rPr lang="en-US" dirty="0"/>
              <a:t>to prepare for exoplanet reflected light imaging.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88BF43-583E-1517-0779-35385FA2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4" name="Picture 3" descr="A dog and a ball&#10;&#10;Description automatically generated">
            <a:extLst>
              <a:ext uri="{FF2B5EF4-FFF2-40B4-BE49-F238E27FC236}">
                <a16:creationId xmlns:a16="http://schemas.microsoft.com/office/drawing/2014/main" id="{423DA458-08C9-6C97-94A1-18CEDFA2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512" y="3916788"/>
            <a:ext cx="1682867" cy="843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dog sitting and logo&#10;&#10;Description automatically generated">
            <a:extLst>
              <a:ext uri="{FF2B5EF4-FFF2-40B4-BE49-F238E27FC236}">
                <a16:creationId xmlns:a16="http://schemas.microsoft.com/office/drawing/2014/main" id="{DB545E53-2E43-FE9C-D940-5419639E4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69"/>
          <a:stretch/>
        </p:blipFill>
        <p:spPr>
          <a:xfrm>
            <a:off x="10504285" y="2142430"/>
            <a:ext cx="1272924" cy="1106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851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solar system&#10;&#10;Description automatically generated">
            <a:extLst>
              <a:ext uri="{FF2B5EF4-FFF2-40B4-BE49-F238E27FC236}">
                <a16:creationId xmlns:a16="http://schemas.microsoft.com/office/drawing/2014/main" id="{AC48826F-860E-FF55-FADF-74A65AA66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3847" y="1189206"/>
            <a:ext cx="7490565" cy="5201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7B25B9-2F67-280D-9841-EF2A724D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 is very hard!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AA831-2754-5DB1-36A9-9EEB72C0BAE9}"/>
              </a:ext>
            </a:extLst>
          </p:cNvPr>
          <p:cNvSpPr txBox="1"/>
          <p:nvPr/>
        </p:nvSpPr>
        <p:spPr>
          <a:xfrm>
            <a:off x="513826" y="1366897"/>
            <a:ext cx="36200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Stars are bright</a:t>
            </a:r>
          </a:p>
          <a:p>
            <a:endParaRPr lang="en-US" sz="3200" dirty="0"/>
          </a:p>
          <a:p>
            <a:r>
              <a:rPr lang="en-US" sz="3200" dirty="0"/>
              <a:t>Planets are faint and close to stars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B195B-E909-E4E3-DEEC-DAC313C6AB99}"/>
              </a:ext>
            </a:extLst>
          </p:cNvPr>
          <p:cNvSpPr txBox="1"/>
          <p:nvPr/>
        </p:nvSpPr>
        <p:spPr>
          <a:xfrm>
            <a:off x="9603603" y="6021656"/>
            <a:ext cx="202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Follette et al. 2023</a:t>
            </a:r>
          </a:p>
        </p:txBody>
      </p:sp>
    </p:spTree>
    <p:extLst>
      <p:ext uri="{BB962C8B-B14F-4D97-AF65-F5344CB8AC3E}">
        <p14:creationId xmlns:p14="http://schemas.microsoft.com/office/powerpoint/2010/main" val="253966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planets and stars&#10;&#10;Description automatically generated">
            <a:extLst>
              <a:ext uri="{FF2B5EF4-FFF2-40B4-BE49-F238E27FC236}">
                <a16:creationId xmlns:a16="http://schemas.microsoft.com/office/drawing/2014/main" id="{7AF07347-5C10-79AF-FB85-39C636140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2715" y="1128658"/>
            <a:ext cx="6326570" cy="52721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E63E0D-DF53-018B-3A67-6CB182BE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Need to push detection to fainter and closer planets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B8CE41-4C10-4430-8B7F-E554F8A1C2FA}"/>
              </a:ext>
            </a:extLst>
          </p:cNvPr>
          <p:cNvSpPr/>
          <p:nvPr/>
        </p:nvSpPr>
        <p:spPr>
          <a:xfrm>
            <a:off x="6096000" y="1997304"/>
            <a:ext cx="2559484" cy="1196832"/>
          </a:xfrm>
          <a:prstGeom prst="ellipse">
            <a:avLst/>
          </a:prstGeom>
          <a:noFill/>
          <a:ln w="57150"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223697A-F5BE-5619-361F-8A86AE220FDC}"/>
              </a:ext>
            </a:extLst>
          </p:cNvPr>
          <p:cNvCxnSpPr>
            <a:cxnSpLocks/>
          </p:cNvCxnSpPr>
          <p:nvPr/>
        </p:nvCxnSpPr>
        <p:spPr>
          <a:xfrm flipH="1">
            <a:off x="4913160" y="2895600"/>
            <a:ext cx="1335240" cy="1413005"/>
          </a:xfrm>
          <a:prstGeom prst="straightConnector1">
            <a:avLst/>
          </a:prstGeom>
          <a:ln w="57150"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16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planets and stars&#10;&#10;Description automatically generated">
            <a:extLst>
              <a:ext uri="{FF2B5EF4-FFF2-40B4-BE49-F238E27FC236}">
                <a16:creationId xmlns:a16="http://schemas.microsoft.com/office/drawing/2014/main" id="{7AF07347-5C10-79AF-FB85-39C636140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2715" y="1128658"/>
            <a:ext cx="6326570" cy="52721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E63E0D-DF53-018B-3A67-6CB182BE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Need to push detection to fainter and closer planets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B8CE41-4C10-4430-8B7F-E554F8A1C2FA}"/>
              </a:ext>
            </a:extLst>
          </p:cNvPr>
          <p:cNvSpPr/>
          <p:nvPr/>
        </p:nvSpPr>
        <p:spPr>
          <a:xfrm>
            <a:off x="5761973" y="1916482"/>
            <a:ext cx="2893511" cy="1512518"/>
          </a:xfrm>
          <a:prstGeom prst="ellipse">
            <a:avLst/>
          </a:prstGeom>
          <a:noFill/>
          <a:ln w="57150"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223697A-F5BE-5619-361F-8A86AE220FDC}"/>
              </a:ext>
            </a:extLst>
          </p:cNvPr>
          <p:cNvCxnSpPr/>
          <p:nvPr/>
        </p:nvCxnSpPr>
        <p:spPr>
          <a:xfrm flipH="1">
            <a:off x="4697260" y="3056351"/>
            <a:ext cx="1064713" cy="1277654"/>
          </a:xfrm>
          <a:prstGeom prst="straightConnector1">
            <a:avLst/>
          </a:prstGeom>
          <a:ln w="57150">
            <a:solidFill>
              <a:srgbClr val="0E9ED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B0D9CE-1D53-AD15-874F-616B969FBF3E}"/>
              </a:ext>
            </a:extLst>
          </p:cNvPr>
          <p:cNvSpPr/>
          <p:nvPr/>
        </p:nvSpPr>
        <p:spPr>
          <a:xfrm>
            <a:off x="2222500" y="1916482"/>
            <a:ext cx="7912100" cy="3265118"/>
          </a:xfrm>
          <a:prstGeom prst="roundRect">
            <a:avLst/>
          </a:prstGeom>
          <a:solidFill>
            <a:srgbClr val="46B2E2"/>
          </a:solidFill>
          <a:ln>
            <a:solidFill>
              <a:srgbClr val="46B2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Direct detection of Earth-like planets and biosignatures from ground-based extremely large telescopes is one of the top priorities of the astronomy field in the 2020s </a:t>
            </a:r>
          </a:p>
        </p:txBody>
      </p:sp>
    </p:spTree>
    <p:extLst>
      <p:ext uri="{BB962C8B-B14F-4D97-AF65-F5344CB8AC3E}">
        <p14:creationId xmlns:p14="http://schemas.microsoft.com/office/powerpoint/2010/main" val="267533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47BE81-603C-42D5-1413-2C8992B6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we directly detect planets: Thermal Emission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A6358E-E4C1-EB61-0BA3-2501067D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21" y="1277654"/>
            <a:ext cx="6780757" cy="50855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2A877-C53F-A181-FBA9-28151B75B852}"/>
              </a:ext>
            </a:extLst>
          </p:cNvPr>
          <p:cNvSpPr txBox="1"/>
          <p:nvPr/>
        </p:nvSpPr>
        <p:spPr>
          <a:xfrm>
            <a:off x="9197464" y="5993890"/>
            <a:ext cx="255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Artist impression/NAOJ</a:t>
            </a:r>
          </a:p>
        </p:txBody>
      </p:sp>
      <p:pic>
        <p:nvPicPr>
          <p:cNvPr id="6" name="Graphic 5" descr="Earth outline">
            <a:extLst>
              <a:ext uri="{FF2B5EF4-FFF2-40B4-BE49-F238E27FC236}">
                <a16:creationId xmlns:a16="http://schemas.microsoft.com/office/drawing/2014/main" id="{183F18F9-80C4-D488-E588-682147561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7841" y="3078271"/>
            <a:ext cx="1676400" cy="1676400"/>
          </a:xfrm>
          <a:prstGeom prst="rect">
            <a:avLst/>
          </a:prstGeom>
        </p:spPr>
      </p:pic>
      <p:pic>
        <p:nvPicPr>
          <p:cNvPr id="12" name="Graphic 11" descr="Atom with solid fill">
            <a:extLst>
              <a:ext uri="{FF2B5EF4-FFF2-40B4-BE49-F238E27FC236}">
                <a16:creationId xmlns:a16="http://schemas.microsoft.com/office/drawing/2014/main" id="{69CDBE63-B51E-99B0-95FE-35D265E9D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4969" y="2397688"/>
            <a:ext cx="245301" cy="245301"/>
          </a:xfrm>
          <a:prstGeom prst="rect">
            <a:avLst/>
          </a:prstGeom>
        </p:spPr>
      </p:pic>
      <p:pic>
        <p:nvPicPr>
          <p:cNvPr id="18" name="Graphic 17" descr="Atom with solid fill">
            <a:extLst>
              <a:ext uri="{FF2B5EF4-FFF2-40B4-BE49-F238E27FC236}">
                <a16:creationId xmlns:a16="http://schemas.microsoft.com/office/drawing/2014/main" id="{ED424B35-5EA1-BBFB-8F6C-83B062ADA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7369" y="2550088"/>
            <a:ext cx="245301" cy="245301"/>
          </a:xfrm>
          <a:prstGeom prst="rect">
            <a:avLst/>
          </a:prstGeom>
        </p:spPr>
      </p:pic>
      <p:pic>
        <p:nvPicPr>
          <p:cNvPr id="19" name="Graphic 18" descr="Atom with solid fill">
            <a:extLst>
              <a:ext uri="{FF2B5EF4-FFF2-40B4-BE49-F238E27FC236}">
                <a16:creationId xmlns:a16="http://schemas.microsoft.com/office/drawing/2014/main" id="{14D7D7EA-50D2-C952-3EBB-540D32659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9092" y="2520338"/>
            <a:ext cx="245301" cy="245301"/>
          </a:xfrm>
          <a:prstGeom prst="rect">
            <a:avLst/>
          </a:prstGeom>
        </p:spPr>
      </p:pic>
      <p:pic>
        <p:nvPicPr>
          <p:cNvPr id="20" name="Graphic 19" descr="Atom with solid fill">
            <a:extLst>
              <a:ext uri="{FF2B5EF4-FFF2-40B4-BE49-F238E27FC236}">
                <a16:creationId xmlns:a16="http://schemas.microsoft.com/office/drawing/2014/main" id="{183E9733-0B39-3DB1-065F-DDD87B321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1744" y="2304787"/>
            <a:ext cx="245301" cy="245301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770D60F2-2B6C-2D14-2834-1F40DC1EF026}"/>
              </a:ext>
            </a:extLst>
          </p:cNvPr>
          <p:cNvSpPr/>
          <p:nvPr/>
        </p:nvSpPr>
        <p:spPr>
          <a:xfrm>
            <a:off x="2504996" y="2550088"/>
            <a:ext cx="1074510" cy="732770"/>
          </a:xfrm>
          <a:custGeom>
            <a:avLst/>
            <a:gdLst>
              <a:gd name="connsiteX0" fmla="*/ 1074510 w 1074510"/>
              <a:gd name="connsiteY0" fmla="*/ 0 h 732770"/>
              <a:gd name="connsiteX1" fmla="*/ 627942 w 1074510"/>
              <a:gd name="connsiteY1" fmla="*/ 99238 h 732770"/>
              <a:gd name="connsiteX2" fmla="*/ 230994 w 1074510"/>
              <a:gd name="connsiteY2" fmla="*/ 354419 h 732770"/>
              <a:gd name="connsiteX3" fmla="*/ 18342 w 1074510"/>
              <a:gd name="connsiteY3" fmla="*/ 701749 h 732770"/>
              <a:gd name="connsiteX4" fmla="*/ 11254 w 1074510"/>
              <a:gd name="connsiteY4" fmla="*/ 715926 h 732770"/>
              <a:gd name="connsiteX5" fmla="*/ 32519 w 1074510"/>
              <a:gd name="connsiteY5" fmla="*/ 715926 h 73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4510" h="732770">
                <a:moveTo>
                  <a:pt x="1074510" y="0"/>
                </a:moveTo>
                <a:cubicBezTo>
                  <a:pt x="921519" y="20084"/>
                  <a:pt x="768528" y="40168"/>
                  <a:pt x="627942" y="99238"/>
                </a:cubicBezTo>
                <a:cubicBezTo>
                  <a:pt x="487356" y="158308"/>
                  <a:pt x="332594" y="254001"/>
                  <a:pt x="230994" y="354419"/>
                </a:cubicBezTo>
                <a:cubicBezTo>
                  <a:pt x="129394" y="454837"/>
                  <a:pt x="54965" y="641498"/>
                  <a:pt x="18342" y="701749"/>
                </a:cubicBezTo>
                <a:cubicBezTo>
                  <a:pt x="-18281" y="762000"/>
                  <a:pt x="11254" y="715926"/>
                  <a:pt x="11254" y="715926"/>
                </a:cubicBezTo>
                <a:cubicBezTo>
                  <a:pt x="13617" y="718289"/>
                  <a:pt x="12435" y="707656"/>
                  <a:pt x="32519" y="715926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0789F1-B81D-D31D-C530-2FF06EF93236}"/>
              </a:ext>
            </a:extLst>
          </p:cNvPr>
          <p:cNvSpPr txBox="1"/>
          <p:nvPr/>
        </p:nvSpPr>
        <p:spPr>
          <a:xfrm>
            <a:off x="1561386" y="4570005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Growing planet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E77892-DB2D-6769-F521-574A1512112A}"/>
              </a:ext>
            </a:extLst>
          </p:cNvPr>
          <p:cNvSpPr txBox="1"/>
          <p:nvPr/>
        </p:nvSpPr>
        <p:spPr>
          <a:xfrm>
            <a:off x="3250695" y="1926220"/>
            <a:ext cx="150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and dust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7D8C4C-1328-BD41-9F6C-17D2415BC6A8}"/>
              </a:ext>
            </a:extLst>
          </p:cNvPr>
          <p:cNvSpPr txBox="1"/>
          <p:nvPr/>
        </p:nvSpPr>
        <p:spPr>
          <a:xfrm>
            <a:off x="1741225" y="2580973"/>
            <a:ext cx="108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Heats 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413887-3607-C7D7-9593-D6B33CDBA305}"/>
              </a:ext>
            </a:extLst>
          </p:cNvPr>
          <p:cNvSpPr txBox="1"/>
          <p:nvPr/>
        </p:nvSpPr>
        <p:spPr>
          <a:xfrm>
            <a:off x="508606" y="5095278"/>
            <a:ext cx="3973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Young planets are hot and glow in IR wavelengths</a:t>
            </a:r>
          </a:p>
        </p:txBody>
      </p:sp>
      <p:pic>
        <p:nvPicPr>
          <p:cNvPr id="26" name="Content Placeholder 4" descr="A diagram of solar system&#10;&#10;Description automatically generated">
            <a:extLst>
              <a:ext uri="{FF2B5EF4-FFF2-40B4-BE49-F238E27FC236}">
                <a16:creationId xmlns:a16="http://schemas.microsoft.com/office/drawing/2014/main" id="{B4EAD149-ECF7-9337-19AF-BD1E12E1C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192583" y="3545261"/>
            <a:ext cx="3845823" cy="26707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7C441D7-4E89-3C4C-501A-26B665FD57A6}"/>
              </a:ext>
            </a:extLst>
          </p:cNvPr>
          <p:cNvSpPr/>
          <p:nvPr/>
        </p:nvSpPr>
        <p:spPr>
          <a:xfrm>
            <a:off x="5246571" y="4619842"/>
            <a:ext cx="3736517" cy="744429"/>
          </a:xfrm>
          <a:prstGeom prst="ellipse">
            <a:avLst/>
          </a:prstGeom>
          <a:noFill/>
          <a:ln w="57150"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un with a face drawn on it&#10;&#10;Description automatically generated">
            <a:extLst>
              <a:ext uri="{FF2B5EF4-FFF2-40B4-BE49-F238E27FC236}">
                <a16:creationId xmlns:a16="http://schemas.microsoft.com/office/drawing/2014/main" id="{1F997F01-008E-9B0D-AD74-0F29547DDC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21" y="789393"/>
            <a:ext cx="1811448" cy="181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19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47BE81-603C-42D5-1413-2C8992B6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we directly detect planets: Thermal Emission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A6358E-E4C1-EB61-0BA3-2501067D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21" y="1277654"/>
            <a:ext cx="6780757" cy="50855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2A877-C53F-A181-FBA9-28151B75B852}"/>
              </a:ext>
            </a:extLst>
          </p:cNvPr>
          <p:cNvSpPr txBox="1"/>
          <p:nvPr/>
        </p:nvSpPr>
        <p:spPr>
          <a:xfrm>
            <a:off x="9197464" y="5993890"/>
            <a:ext cx="255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Artist impression/NAOJ</a:t>
            </a:r>
          </a:p>
        </p:txBody>
      </p:sp>
      <p:pic>
        <p:nvPicPr>
          <p:cNvPr id="6" name="Graphic 5" descr="Earth outline">
            <a:extLst>
              <a:ext uri="{FF2B5EF4-FFF2-40B4-BE49-F238E27FC236}">
                <a16:creationId xmlns:a16="http://schemas.microsoft.com/office/drawing/2014/main" id="{183F18F9-80C4-D488-E588-682147561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7841" y="3078271"/>
            <a:ext cx="1676400" cy="1676400"/>
          </a:xfrm>
          <a:prstGeom prst="rect">
            <a:avLst/>
          </a:prstGeom>
        </p:spPr>
      </p:pic>
      <p:pic>
        <p:nvPicPr>
          <p:cNvPr id="12" name="Graphic 11" descr="Atom with solid fill">
            <a:extLst>
              <a:ext uri="{FF2B5EF4-FFF2-40B4-BE49-F238E27FC236}">
                <a16:creationId xmlns:a16="http://schemas.microsoft.com/office/drawing/2014/main" id="{69CDBE63-B51E-99B0-95FE-35D265E9D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4969" y="2397688"/>
            <a:ext cx="245301" cy="245301"/>
          </a:xfrm>
          <a:prstGeom prst="rect">
            <a:avLst/>
          </a:prstGeom>
        </p:spPr>
      </p:pic>
      <p:pic>
        <p:nvPicPr>
          <p:cNvPr id="18" name="Graphic 17" descr="Atom with solid fill">
            <a:extLst>
              <a:ext uri="{FF2B5EF4-FFF2-40B4-BE49-F238E27FC236}">
                <a16:creationId xmlns:a16="http://schemas.microsoft.com/office/drawing/2014/main" id="{ED424B35-5EA1-BBFB-8F6C-83B062ADA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7369" y="2550088"/>
            <a:ext cx="245301" cy="245301"/>
          </a:xfrm>
          <a:prstGeom prst="rect">
            <a:avLst/>
          </a:prstGeom>
        </p:spPr>
      </p:pic>
      <p:pic>
        <p:nvPicPr>
          <p:cNvPr id="19" name="Graphic 18" descr="Atom with solid fill">
            <a:extLst>
              <a:ext uri="{FF2B5EF4-FFF2-40B4-BE49-F238E27FC236}">
                <a16:creationId xmlns:a16="http://schemas.microsoft.com/office/drawing/2014/main" id="{14D7D7EA-50D2-C952-3EBB-540D32659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9092" y="2520338"/>
            <a:ext cx="245301" cy="245301"/>
          </a:xfrm>
          <a:prstGeom prst="rect">
            <a:avLst/>
          </a:prstGeom>
        </p:spPr>
      </p:pic>
      <p:pic>
        <p:nvPicPr>
          <p:cNvPr id="20" name="Graphic 19" descr="Atom with solid fill">
            <a:extLst>
              <a:ext uri="{FF2B5EF4-FFF2-40B4-BE49-F238E27FC236}">
                <a16:creationId xmlns:a16="http://schemas.microsoft.com/office/drawing/2014/main" id="{183E9733-0B39-3DB1-065F-DDD87B321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1744" y="2304787"/>
            <a:ext cx="245301" cy="245301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770D60F2-2B6C-2D14-2834-1F40DC1EF026}"/>
              </a:ext>
            </a:extLst>
          </p:cNvPr>
          <p:cNvSpPr/>
          <p:nvPr/>
        </p:nvSpPr>
        <p:spPr>
          <a:xfrm>
            <a:off x="2504996" y="2550088"/>
            <a:ext cx="1074510" cy="732770"/>
          </a:xfrm>
          <a:custGeom>
            <a:avLst/>
            <a:gdLst>
              <a:gd name="connsiteX0" fmla="*/ 1074510 w 1074510"/>
              <a:gd name="connsiteY0" fmla="*/ 0 h 732770"/>
              <a:gd name="connsiteX1" fmla="*/ 627942 w 1074510"/>
              <a:gd name="connsiteY1" fmla="*/ 99238 h 732770"/>
              <a:gd name="connsiteX2" fmla="*/ 230994 w 1074510"/>
              <a:gd name="connsiteY2" fmla="*/ 354419 h 732770"/>
              <a:gd name="connsiteX3" fmla="*/ 18342 w 1074510"/>
              <a:gd name="connsiteY3" fmla="*/ 701749 h 732770"/>
              <a:gd name="connsiteX4" fmla="*/ 11254 w 1074510"/>
              <a:gd name="connsiteY4" fmla="*/ 715926 h 732770"/>
              <a:gd name="connsiteX5" fmla="*/ 32519 w 1074510"/>
              <a:gd name="connsiteY5" fmla="*/ 715926 h 73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4510" h="732770">
                <a:moveTo>
                  <a:pt x="1074510" y="0"/>
                </a:moveTo>
                <a:cubicBezTo>
                  <a:pt x="921519" y="20084"/>
                  <a:pt x="768528" y="40168"/>
                  <a:pt x="627942" y="99238"/>
                </a:cubicBezTo>
                <a:cubicBezTo>
                  <a:pt x="487356" y="158308"/>
                  <a:pt x="332594" y="254001"/>
                  <a:pt x="230994" y="354419"/>
                </a:cubicBezTo>
                <a:cubicBezTo>
                  <a:pt x="129394" y="454837"/>
                  <a:pt x="54965" y="641498"/>
                  <a:pt x="18342" y="701749"/>
                </a:cubicBezTo>
                <a:cubicBezTo>
                  <a:pt x="-18281" y="762000"/>
                  <a:pt x="11254" y="715926"/>
                  <a:pt x="11254" y="715926"/>
                </a:cubicBezTo>
                <a:cubicBezTo>
                  <a:pt x="13617" y="718289"/>
                  <a:pt x="12435" y="707656"/>
                  <a:pt x="32519" y="715926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0789F1-B81D-D31D-C530-2FF06EF93236}"/>
              </a:ext>
            </a:extLst>
          </p:cNvPr>
          <p:cNvSpPr txBox="1"/>
          <p:nvPr/>
        </p:nvSpPr>
        <p:spPr>
          <a:xfrm>
            <a:off x="1561386" y="4570005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Growing planet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E77892-DB2D-6769-F521-574A1512112A}"/>
              </a:ext>
            </a:extLst>
          </p:cNvPr>
          <p:cNvSpPr txBox="1"/>
          <p:nvPr/>
        </p:nvSpPr>
        <p:spPr>
          <a:xfrm>
            <a:off x="3250695" y="1926220"/>
            <a:ext cx="150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and dust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7D8C4C-1328-BD41-9F6C-17D2415BC6A8}"/>
              </a:ext>
            </a:extLst>
          </p:cNvPr>
          <p:cNvSpPr txBox="1"/>
          <p:nvPr/>
        </p:nvSpPr>
        <p:spPr>
          <a:xfrm>
            <a:off x="1741225" y="2580973"/>
            <a:ext cx="108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Heats 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413887-3607-C7D7-9593-D6B33CDBA305}"/>
              </a:ext>
            </a:extLst>
          </p:cNvPr>
          <p:cNvSpPr txBox="1"/>
          <p:nvPr/>
        </p:nvSpPr>
        <p:spPr>
          <a:xfrm>
            <a:off x="508606" y="5095278"/>
            <a:ext cx="3973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Young planets are hot and glow in IR wavelengths</a:t>
            </a:r>
          </a:p>
        </p:txBody>
      </p:sp>
      <p:pic>
        <p:nvPicPr>
          <p:cNvPr id="26" name="Content Placeholder 4" descr="A diagram of solar system&#10;&#10;Description automatically generated">
            <a:extLst>
              <a:ext uri="{FF2B5EF4-FFF2-40B4-BE49-F238E27FC236}">
                <a16:creationId xmlns:a16="http://schemas.microsoft.com/office/drawing/2014/main" id="{B4EAD149-ECF7-9337-19AF-BD1E12E1C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192583" y="3545261"/>
            <a:ext cx="3845823" cy="26707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7C441D7-4E89-3C4C-501A-26B665FD57A6}"/>
              </a:ext>
            </a:extLst>
          </p:cNvPr>
          <p:cNvSpPr/>
          <p:nvPr/>
        </p:nvSpPr>
        <p:spPr>
          <a:xfrm>
            <a:off x="5246571" y="4619842"/>
            <a:ext cx="3736517" cy="744429"/>
          </a:xfrm>
          <a:prstGeom prst="ellipse">
            <a:avLst/>
          </a:prstGeom>
          <a:noFill/>
          <a:ln w="57150"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5580A77-AB2D-7961-7046-166B3BDEF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3819" y="0"/>
            <a:ext cx="7772400" cy="6795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59E439-25F8-1545-5445-0DC82115DC5E}"/>
              </a:ext>
            </a:extLst>
          </p:cNvPr>
          <p:cNvSpPr txBox="1"/>
          <p:nvPr/>
        </p:nvSpPr>
        <p:spPr>
          <a:xfrm>
            <a:off x="2245781" y="6456511"/>
            <a:ext cx="327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PICASO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01662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the sun and earth&#10;&#10;Description automatically generated">
            <a:extLst>
              <a:ext uri="{FF2B5EF4-FFF2-40B4-BE49-F238E27FC236}">
                <a16:creationId xmlns:a16="http://schemas.microsoft.com/office/drawing/2014/main" id="{86128F78-A463-91B7-C752-2F6D69062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555" y="1109663"/>
            <a:ext cx="4280575" cy="5189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76D736-94DF-BF16-1677-94100F569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we directly detect planets: Reflected Light</a:t>
            </a:r>
          </a:p>
        </p:txBody>
      </p:sp>
      <p:pic>
        <p:nvPicPr>
          <p:cNvPr id="6" name="Content Placeholder 4" descr="A diagram of solar system&#10;&#10;Description automatically generated">
            <a:extLst>
              <a:ext uri="{FF2B5EF4-FFF2-40B4-BE49-F238E27FC236}">
                <a16:creationId xmlns:a16="http://schemas.microsoft.com/office/drawing/2014/main" id="{95532A0E-F989-8579-8605-97F9FC094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283" y="2724828"/>
            <a:ext cx="5147095" cy="3574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F72B8DC-95F2-0080-2428-49735EFF1AEC}"/>
              </a:ext>
            </a:extLst>
          </p:cNvPr>
          <p:cNvSpPr/>
          <p:nvPr/>
        </p:nvSpPr>
        <p:spPr>
          <a:xfrm>
            <a:off x="6301509" y="5200485"/>
            <a:ext cx="4986641" cy="996314"/>
          </a:xfrm>
          <a:prstGeom prst="ellipse">
            <a:avLst/>
          </a:prstGeom>
          <a:noFill/>
          <a:ln w="57150">
            <a:solidFill>
              <a:srgbClr val="0E9E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and green circle with a face&#10;&#10;Description automatically generated">
            <a:extLst>
              <a:ext uri="{FF2B5EF4-FFF2-40B4-BE49-F238E27FC236}">
                <a16:creationId xmlns:a16="http://schemas.microsoft.com/office/drawing/2014/main" id="{7A241091-ACCD-18E9-67BE-3167A0DF6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7016" y="80538"/>
            <a:ext cx="1368816" cy="1368816"/>
          </a:xfrm>
          <a:prstGeom prst="rect">
            <a:avLst/>
          </a:prstGeom>
        </p:spPr>
      </p:pic>
      <p:pic>
        <p:nvPicPr>
          <p:cNvPr id="4" name="Picture 3" descr="A yellow sun with a face drawn on it&#10;&#10;Description automatically generated">
            <a:extLst>
              <a:ext uri="{FF2B5EF4-FFF2-40B4-BE49-F238E27FC236}">
                <a16:creationId xmlns:a16="http://schemas.microsoft.com/office/drawing/2014/main" id="{C0F8284C-7A0B-8A7E-409D-BD5FA9A58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45" t="5802" r="15171" b="20401"/>
          <a:stretch/>
        </p:blipFill>
        <p:spPr>
          <a:xfrm>
            <a:off x="9501583" y="886252"/>
            <a:ext cx="1293881" cy="1328314"/>
          </a:xfrm>
          <a:prstGeom prst="rect">
            <a:avLst/>
          </a:prstGeom>
        </p:spPr>
      </p:pic>
      <p:sp>
        <p:nvSpPr>
          <p:cNvPr id="8" name="Chord 7">
            <a:extLst>
              <a:ext uri="{FF2B5EF4-FFF2-40B4-BE49-F238E27FC236}">
                <a16:creationId xmlns:a16="http://schemas.microsoft.com/office/drawing/2014/main" id="{579CC6E3-D796-1BDB-927B-456BDBA4D92A}"/>
              </a:ext>
            </a:extLst>
          </p:cNvPr>
          <p:cNvSpPr/>
          <p:nvPr/>
        </p:nvSpPr>
        <p:spPr>
          <a:xfrm rot="10170486">
            <a:off x="10999490" y="267631"/>
            <a:ext cx="889612" cy="851416"/>
          </a:xfrm>
          <a:prstGeom prst="chord">
            <a:avLst>
              <a:gd name="adj1" fmla="val 3525354"/>
              <a:gd name="adj2" fmla="val 14183526"/>
            </a:avLst>
          </a:prstGeom>
          <a:solidFill>
            <a:srgbClr val="000000">
              <a:alpha val="5490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E847CD-F8CC-F3FC-A0F2-3C769211094C}"/>
              </a:ext>
            </a:extLst>
          </p:cNvPr>
          <p:cNvCxnSpPr>
            <a:cxnSpLocks/>
          </p:cNvCxnSpPr>
          <p:nvPr/>
        </p:nvCxnSpPr>
        <p:spPr>
          <a:xfrm flipV="1">
            <a:off x="10794777" y="1254257"/>
            <a:ext cx="421356" cy="107400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EA8487-D057-9B4F-CE2E-99E9C5A74BDB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10529002" y="764946"/>
            <a:ext cx="198014" cy="220937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AEA2F4-9DA7-81F8-7780-21BA03BFDAA0}"/>
              </a:ext>
            </a:extLst>
          </p:cNvPr>
          <p:cNvCxnSpPr>
            <a:cxnSpLocks/>
          </p:cNvCxnSpPr>
          <p:nvPr/>
        </p:nvCxnSpPr>
        <p:spPr>
          <a:xfrm flipV="1">
            <a:off x="10686885" y="1020043"/>
            <a:ext cx="282653" cy="165895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DBC66A-1B0A-D732-DA69-5B69E00D9451}"/>
              </a:ext>
            </a:extLst>
          </p:cNvPr>
          <p:cNvCxnSpPr>
            <a:cxnSpLocks/>
          </p:cNvCxnSpPr>
          <p:nvPr/>
        </p:nvCxnSpPr>
        <p:spPr>
          <a:xfrm flipV="1">
            <a:off x="10306347" y="508771"/>
            <a:ext cx="148282" cy="418982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059199-E7E7-BE87-0EED-0241B687C160}"/>
              </a:ext>
            </a:extLst>
          </p:cNvPr>
          <p:cNvCxnSpPr>
            <a:cxnSpLocks/>
          </p:cNvCxnSpPr>
          <p:nvPr/>
        </p:nvCxnSpPr>
        <p:spPr>
          <a:xfrm>
            <a:off x="10775595" y="1593650"/>
            <a:ext cx="439850" cy="19214"/>
          </a:xfrm>
          <a:prstGeom prst="line">
            <a:avLst/>
          </a:prstGeom>
          <a:ln w="38100">
            <a:solidFill>
              <a:srgbClr val="F5A7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17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33284</TotalTime>
  <Words>1170</Words>
  <Application>Microsoft Macintosh PowerPoint</Application>
  <PresentationFormat>Widescreen</PresentationFormat>
  <Paragraphs>214</Paragraphs>
  <Slides>39</Slides>
  <Notes>1</Notes>
  <HiddenSlides>4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Aptos</vt:lpstr>
      <vt:lpstr>Aptos Display</vt:lpstr>
      <vt:lpstr>Arial</vt:lpstr>
      <vt:lpstr>Avenir Next LT Pro</vt:lpstr>
      <vt:lpstr>Calibri</vt:lpstr>
      <vt:lpstr>Office Theme</vt:lpstr>
      <vt:lpstr>Towards reflected light exoplanet detection with extreme AO and ELTs</vt:lpstr>
      <vt:lpstr>Direct Imaging is the future of exoplanet science</vt:lpstr>
      <vt:lpstr>Regions where DI is sensitive currently have detected very few planets</vt:lpstr>
      <vt:lpstr>DI is very hard! </vt:lpstr>
      <vt:lpstr>Need to push detection to fainter and closer planets</vt:lpstr>
      <vt:lpstr>Need to push detection to fainter and closer planets</vt:lpstr>
      <vt:lpstr>How we directly detect planets: Thermal Emission</vt:lpstr>
      <vt:lpstr>How we directly detect planets: Thermal Emission</vt:lpstr>
      <vt:lpstr>How we directly detect planets: Reflected Light</vt:lpstr>
      <vt:lpstr>Detecting nearby planets in reflected light is the ultimate science goal of MagAO-X</vt:lpstr>
      <vt:lpstr>Adaptive Optics is how we achieve diffraction limited imaging from the ground</vt:lpstr>
      <vt:lpstr>High contrast imaging is achieved through AO + Coronagraphy + post-processing</vt:lpstr>
      <vt:lpstr>PowerPoint Presentation</vt:lpstr>
      <vt:lpstr>High contrast imaging is achieved through AO + Coronagraphy + post-processing</vt:lpstr>
      <vt:lpstr>PowerPoint Presentation</vt:lpstr>
      <vt:lpstr>AO Off -&gt; AO On: Pi Pup </vt:lpstr>
      <vt:lpstr>Pi Pup: As we control more modes, the speckle suppression region grows</vt:lpstr>
      <vt:lpstr>Detection of the nearest known exoplanets in reflected light is the ultimate science goal of MagAO-X</vt:lpstr>
      <vt:lpstr>Reflected Light Exoplanet Detection</vt:lpstr>
      <vt:lpstr>Exoplanet Reflected Light Imaging with MagAO-X</vt:lpstr>
      <vt:lpstr>MagAO-X is a pathfinder for GMagAO-X</vt:lpstr>
      <vt:lpstr>ELT-PCS is the planned ExAO+Coron instrument</vt:lpstr>
      <vt:lpstr>That same plot for GMagAO-X – 25.4m primary</vt:lpstr>
      <vt:lpstr>PowerPoint Presentation</vt:lpstr>
      <vt:lpstr>Contrast depends on atmosphere, separation, radius, and phase</vt:lpstr>
      <vt:lpstr>Contrast depends on atmosphere, separation, radius, and phase</vt:lpstr>
      <vt:lpstr>Contrast depends on atmosphere, separation, radius, and phase</vt:lpstr>
      <vt:lpstr>Contrast depends on atmosphere, separation, radius, and phase</vt:lpstr>
      <vt:lpstr>Contrast depends on atmosphere, separation, radius, and phase</vt:lpstr>
      <vt:lpstr>Atmospheric features as a function of wavelength</vt:lpstr>
      <vt:lpstr>The ReflectX model suite is designed to prepare for ExAO reflected light observations</vt:lpstr>
      <vt:lpstr>The ReflectX model suite is designed to prepare for ExAO reflected light observations</vt:lpstr>
      <vt:lpstr>ReflectX will consist of</vt:lpstr>
      <vt:lpstr>PowerPoint Presentation</vt:lpstr>
      <vt:lpstr>Other MagAO-X Science: Sirius-Like Systems</vt:lpstr>
      <vt:lpstr>The influence of wide companions on the planetary regime through WD+MS binaries</vt:lpstr>
      <vt:lpstr>The ExAO Pup Search</vt:lpstr>
      <vt:lpstr>14 observed, 8 new candidate companions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Logan Pearce</dc:creator>
  <cp:lastModifiedBy>Pearce, Logan</cp:lastModifiedBy>
  <cp:revision>14</cp:revision>
  <dcterms:created xsi:type="dcterms:W3CDTF">2024-05-24T21:46:02Z</dcterms:created>
  <dcterms:modified xsi:type="dcterms:W3CDTF">2024-09-20T13:39:57Z</dcterms:modified>
</cp:coreProperties>
</file>